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97" r:id="rId11"/>
    <p:sldId id="266" r:id="rId12"/>
    <p:sldId id="267" r:id="rId13"/>
    <p:sldId id="268" r:id="rId14"/>
    <p:sldId id="287" r:id="rId15"/>
    <p:sldId id="269" r:id="rId16"/>
    <p:sldId id="288" r:id="rId17"/>
    <p:sldId id="289" r:id="rId18"/>
    <p:sldId id="290" r:id="rId19"/>
    <p:sldId id="292" r:id="rId20"/>
    <p:sldId id="294" r:id="rId21"/>
    <p:sldId id="293" r:id="rId22"/>
    <p:sldId id="291" r:id="rId23"/>
    <p:sldId id="270" r:id="rId24"/>
    <p:sldId id="295" r:id="rId25"/>
    <p:sldId id="273" r:id="rId26"/>
    <p:sldId id="296" r:id="rId27"/>
    <p:sldId id="299" r:id="rId28"/>
    <p:sldId id="300" r:id="rId29"/>
    <p:sldId id="260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Raleway" pitchFamily="2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Segoe UI" panose="020B0502040204020203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8F9A41-A9A1-40A4-8367-2FC140C2E105}">
  <a:tblStyle styleId="{578F9A41-A9A1-40A4-8367-2FC140C2E1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I was previously with the Automotive Industry for a couple of years and with the university for most of the time.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8d67b924d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8d67b924d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115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8d67b924d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48d67b924d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8d67b924d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8d67b924d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8d67b924d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8d67b924d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8d67b924d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8d67b924d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132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8d67b924d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8d67b924d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8d67b924d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8d67b924d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898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8d67b924d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8d67b924d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Removing punctuation (Punctuation includes characters like periods, commas, question marks, exclamation points, and other symbols ) can help clean and simplify text data, making it easier to analyze and process. POS tagging was done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2085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8d67b924d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8d67b924d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Removing punctuation (Punctuation includes characters like periods, commas, question marks, exclamation points, and other symbols ) can help clean and simplify text data, making it easier to analyze and process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856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8d67b924d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8d67b924d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Removing punctuation (Punctuation includes characters like periods, commas, question marks, exclamation points, and other symbols ) can help clean and simplify text data, making it easier to analyze and process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2706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8d67b924d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8d67b924d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Removing punctuation (Punctuation includes characters like periods, commas, question marks, exclamation points, and other symbols ) can help clean and simplify text data, making it easier to analyze and process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0224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8d67b924d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8d67b924d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Removing punctuation (Punctuation includes characters like periods, commas, question marks, exclamation points, and other symbols ) can help clean and simplify text data, making it easier to analyze and process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4582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8d67b924d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8d67b924d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Removing punctuation (Punctuation includes characters like periods, commas, question marks, exclamation points, and other symbols ) can help clean and simplify text data, making it easier to analyze and process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02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478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716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797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627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8b45cb35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8b45cb35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437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8d67b924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8d67b924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8d67b924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8d67b924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8d67b924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8d67b924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8d67b924d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8d67b924d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8d67b924d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8d67b924d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8d67b924d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8d67b924d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gi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igma.com/file/6CuLnyoTRoE13pmuHykP7E/Email_project?type=whiteboard&amp;node-id=1002-143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23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aw.githack.com/venuannamdas/E_clean_AI/master/employee_wastage_map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gif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5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corgiredirector?site=https%3A%2F%2Fhbr.org%2F2019%2F01%2Fhow-to-spend-way-less-time-on-email-every-day%23%3A%7E%3Atext%3DThe%2520average%2520professional%2520spends%252028%2C120%2520messages%2520received%2520per%2520day" TargetMode="External"/><Relationship Id="rId3" Type="http://schemas.openxmlformats.org/officeDocument/2006/relationships/image" Target="../media/image2.gif"/><Relationship Id="rId7" Type="http://schemas.openxmlformats.org/officeDocument/2006/relationships/hyperlink" Target="https://colab.research.google.com/corgiredirector?site=https%3A%2F%2Fwww.digitalinformationworld.com%2F2023%2F01%2Fpeople-spend-33-less-time-reading.html%23%3A%7E%3Atext%3DBack%2520in%25202018%252C%2520studies%2520showed%2Cconsidered%2520and%2520taken%2520into%2520accou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olab.research.google.com/corgiredirector?site=https%3A%2F%2Fwww.slicktext.com%2Fblog%2F2019%2F06%2Fsurvey-workplace-communication-statistics%2F%23%3A%7E%3Atext%3DAlmost%2520half%2520%2845.6%2525%29%2520of%2Csome%2520emails%2520in%2520their%2520inbox" TargetMode="External"/><Relationship Id="rId5" Type="http://schemas.openxmlformats.org/officeDocument/2006/relationships/hyperlink" Target="https://colab.research.google.com/corgiredirector?site=https%3A%2F%2Fearthweb.com%2Fhow-many-emails-does-the-average-person-receive-per-day%2F%23%3A%7E%3Atext%3Dbillion%2520by%25202023.-%2C2.%2Cby%2520an%2520average%2520office%2520worker" TargetMode="External"/><Relationship Id="rId4" Type="http://schemas.openxmlformats.org/officeDocument/2006/relationships/hyperlink" Target="https://colab.research.google.com/corgiredirector?site=https%3A%2F%2Fwww.demandsage.com%2Fhow-many-emails-are-sent-per-day%2F" TargetMode="External"/><Relationship Id="rId9" Type="http://schemas.openxmlformats.org/officeDocument/2006/relationships/hyperlink" Target="https://colab.research.google.com/corgiredirector?site=https%3A%2F%2Ffinancesonline.com%2Femail-statistics%2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gif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gif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raw.githack.com/venuannamdas/E_clean_AI/master/employee_wastage_map.htm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gif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hyperlink" Target="https://colab.research.google.com/corgiredirector?site=https%3A%2F%2Fwww.kaggle.com%2Fdatasets%2Fwcukierski%2Fenron-email-dataset" TargetMode="External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gif"/><Relationship Id="rId9" Type="http://schemas.openxmlformats.org/officeDocument/2006/relationships/image" Target="../media/image1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gif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1202000" y="592475"/>
            <a:ext cx="7452600" cy="3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AI-Driven Eco-Friendly Email Management for Enhanced Productivity in the Automotive Industry</a:t>
            </a:r>
            <a:endParaRPr sz="240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610200" y="3112551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Annamdas Venu Gopal Madhav, PhD</a:t>
            </a:r>
            <a:endParaRPr sz="2400" b="1" dirty="0"/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3">
            <a:alphaModFix/>
          </a:blip>
          <a:srcRect l="7230" t="7439" r="-7230" b="1277"/>
          <a:stretch/>
        </p:blipFill>
        <p:spPr>
          <a:xfrm>
            <a:off x="202300" y="3980404"/>
            <a:ext cx="999700" cy="71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 rotWithShape="1">
          <a:blip r:embed="rId4">
            <a:alphaModFix/>
          </a:blip>
          <a:srcRect l="26992" t="15486" r="25744" b="20705"/>
          <a:stretch/>
        </p:blipFill>
        <p:spPr>
          <a:xfrm>
            <a:off x="3845550" y="1965700"/>
            <a:ext cx="1958426" cy="176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2"/>
          <p:cNvPicPr preferRelativeResize="0"/>
          <p:nvPr/>
        </p:nvPicPr>
        <p:blipFill rotWithShape="1">
          <a:blip r:embed="rId3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 txBox="1">
            <a:spLocks noGrp="1"/>
          </p:cNvSpPr>
          <p:nvPr>
            <p:ph type="title"/>
          </p:nvPr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sz="2400"/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4">
            <a:alphaModFix/>
          </a:blip>
          <a:srcRect t="81245" r="66282"/>
          <a:stretch/>
        </p:blipFill>
        <p:spPr>
          <a:xfrm>
            <a:off x="300600" y="885875"/>
            <a:ext cx="2295174" cy="61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DC143A-BE5D-4CA7-D7F3-032CF3469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83" y="1782227"/>
            <a:ext cx="2942080" cy="1690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6E3F1-703A-2406-9015-1DE9D5348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842" y="1782227"/>
            <a:ext cx="2942080" cy="1709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343B17-8CF2-43FE-A563-BDA8EFC35835}"/>
              </a:ext>
            </a:extLst>
          </p:cNvPr>
          <p:cNvSpPr txBox="1"/>
          <p:nvPr/>
        </p:nvSpPr>
        <p:spPr>
          <a:xfrm>
            <a:off x="813547" y="1502674"/>
            <a:ext cx="4659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final email-set (Data frame characteristics)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22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>
            <a:spLocks noGrp="1"/>
          </p:cNvSpPr>
          <p:nvPr>
            <p:ph type="title"/>
          </p:nvPr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sz="2400"/>
          </a:p>
        </p:txBody>
      </p:sp>
      <p:pic>
        <p:nvPicPr>
          <p:cNvPr id="190" name="Google Shape;190;p23"/>
          <p:cNvPicPr preferRelativeResize="0"/>
          <p:nvPr/>
        </p:nvPicPr>
        <p:blipFill rotWithShape="1">
          <a:blip r:embed="rId4">
            <a:alphaModFix/>
          </a:blip>
          <a:srcRect t="81245" r="66282"/>
          <a:stretch/>
        </p:blipFill>
        <p:spPr>
          <a:xfrm>
            <a:off x="300600" y="885875"/>
            <a:ext cx="2295174" cy="6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406075" y="1458550"/>
            <a:ext cx="6020400" cy="356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(Domains): David’s 1000’s of Email are coming from these few DOMAINS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'smartcontinental.com', 'erac.com', 'corp.classmates.com', 'casa-de-clarke.com', 'crmems.com', 'airmail.net', 'southwestern.edu', 'wcnet.net', 'gtlaw.com', 'kslaw.com', 'brunini.com', 'jonesday.com', 'paulhastings.com', 'yahoo.com', 'leggefarrow.com', 'deltapower.com', 'watervalley.net', 'ensr.com', 'winston.com', 'nepco.com', 'ss.ps.ge.com', 'akllp.com', 'excitecorp.com', 'pecorp.com', 'andrews-kurth.com', 'tecoenergy.com', 'ps.ge.com', 'citi.com', 'disc-passport.com', 'haysmcconn.com', 'piperrudnick.com', 'bracepatt.com', 'intergen.com', 'llgm.com', 'bingham.com', 'dell.com', 'ae.ge.com', 'kilstock.com', 'rc.com', 'cmates.com', 'amazon.com', 'ssfrancis.org', 'ntls1.digitalriver.com', 'newmn-r1.blue.aol.com', 'us.abb.com', 'fulbright.com', 'bek.com', 'freshfields.com', 'verticalnet.com', 'milbank.com', 'example.net', 'conti_job_portal.com', 'example.com', 'example.org'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23"/>
          <p:cNvPicPr preferRelativeResize="0"/>
          <p:nvPr/>
        </p:nvPicPr>
        <p:blipFill rotWithShape="1">
          <a:blip r:embed="rId5">
            <a:alphaModFix/>
          </a:blip>
          <a:srcRect l="21805" r="22125"/>
          <a:stretch/>
        </p:blipFill>
        <p:spPr>
          <a:xfrm>
            <a:off x="6886925" y="1595375"/>
            <a:ext cx="1727000" cy="27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4"/>
          <p:cNvPicPr preferRelativeResize="0"/>
          <p:nvPr/>
        </p:nvPicPr>
        <p:blipFill rotWithShape="1">
          <a:blip r:embed="rId3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sz="2400"/>
          </a:p>
        </p:txBody>
      </p:sp>
      <p:pic>
        <p:nvPicPr>
          <p:cNvPr id="199" name="Google Shape;199;p24"/>
          <p:cNvPicPr preferRelativeResize="0"/>
          <p:nvPr/>
        </p:nvPicPr>
        <p:blipFill rotWithShape="1">
          <a:blip r:embed="rId4">
            <a:alphaModFix/>
          </a:blip>
          <a:srcRect t="81245" r="66282"/>
          <a:stretch/>
        </p:blipFill>
        <p:spPr>
          <a:xfrm>
            <a:off x="300600" y="885875"/>
            <a:ext cx="2295174" cy="6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/>
        </p:nvSpPr>
        <p:spPr>
          <a:xfrm>
            <a:off x="300600" y="1469100"/>
            <a:ext cx="8032800" cy="13522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Time response : </a:t>
            </a: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time_difference = (current_time - date_received).days</a:t>
            </a: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2" name="Google Shape;202;p24"/>
          <p:cNvCxnSpPr/>
          <p:nvPr/>
        </p:nvCxnSpPr>
        <p:spPr>
          <a:xfrm>
            <a:off x="4255100" y="3452875"/>
            <a:ext cx="8700" cy="152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4"/>
          <p:cNvSpPr txBox="1"/>
          <p:nvPr/>
        </p:nvSpPr>
        <p:spPr>
          <a:xfrm>
            <a:off x="1494500" y="3499750"/>
            <a:ext cx="1622100" cy="36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Baseline : NetworkX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4789050" y="3499750"/>
            <a:ext cx="2025600" cy="36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Customized NetworkX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1599900" y="3869050"/>
            <a:ext cx="129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Time response</a:t>
            </a: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dirty="0"/>
          </a:p>
        </p:txBody>
      </p:sp>
      <p:sp>
        <p:nvSpPr>
          <p:cNvPr id="206" name="Google Shape;206;p24"/>
          <p:cNvSpPr txBox="1"/>
          <p:nvPr/>
        </p:nvSpPr>
        <p:spPr>
          <a:xfrm>
            <a:off x="4938575" y="3915550"/>
            <a:ext cx="129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Time response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4938575" y="4127750"/>
            <a:ext cx="129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Urgency list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2" name="Google Shape;200;p24">
            <a:extLst>
              <a:ext uri="{FF2B5EF4-FFF2-40B4-BE49-F238E27FC236}">
                <a16:creationId xmlns:a16="http://schemas.microsoft.com/office/drawing/2014/main" id="{196DA07D-BBFA-5E4F-DB5B-0CE240D544DC}"/>
              </a:ext>
            </a:extLst>
          </p:cNvPr>
          <p:cNvSpPr txBox="1"/>
          <p:nvPr/>
        </p:nvSpPr>
        <p:spPr>
          <a:xfrm>
            <a:off x="459421" y="1969462"/>
            <a:ext cx="8049829" cy="122120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David’s -Urgency list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5714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'soon'</a:t>
            </a: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'shortly'</a:t>
            </a: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'urgent'</a:t>
            </a: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'pressing'</a:t>
            </a: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'speedy'</a:t>
            </a: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'prompt'</a:t>
            </a: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'straightaway'</a:t>
            </a: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'fast'</a:t>
            </a: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'promptly'</a:t>
            </a: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'quick'</a:t>
            </a: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'immediate'</a:t>
            </a: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'quickly'</a:t>
            </a: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'agile'</a:t>
            </a: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'ready'</a:t>
            </a: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'Vincent'</a:t>
            </a: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'vincent'</a:t>
            </a: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CE877-1AD3-AA70-3CB9-48C765CAB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951" y="941786"/>
            <a:ext cx="4177656" cy="4114739"/>
          </a:xfrm>
          <a:prstGeom prst="rect">
            <a:avLst/>
          </a:prstGeom>
        </p:spPr>
      </p:pic>
      <p:pic>
        <p:nvPicPr>
          <p:cNvPr id="212" name="Google Shape;212;p25"/>
          <p:cNvPicPr preferRelativeResize="0"/>
          <p:nvPr/>
        </p:nvPicPr>
        <p:blipFill rotWithShape="1">
          <a:blip r:embed="rId4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sz="2400"/>
          </a:p>
        </p:txBody>
      </p:sp>
      <p:pic>
        <p:nvPicPr>
          <p:cNvPr id="214" name="Google Shape;214;p25"/>
          <p:cNvPicPr preferRelativeResize="0"/>
          <p:nvPr/>
        </p:nvPicPr>
        <p:blipFill rotWithShape="1">
          <a:blip r:embed="rId5">
            <a:alphaModFix/>
          </a:blip>
          <a:srcRect t="81245" r="66282"/>
          <a:stretch/>
        </p:blipFill>
        <p:spPr>
          <a:xfrm>
            <a:off x="300600" y="885875"/>
            <a:ext cx="2295174" cy="6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/>
        </p:nvSpPr>
        <p:spPr>
          <a:xfrm>
            <a:off x="53475" y="4642600"/>
            <a:ext cx="39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ighlight>
                  <a:schemeClr val="lt1"/>
                </a:highlight>
                <a:hlinkClick r:id="rId6"/>
              </a:rPr>
              <a:t>https://www.figma.com/file/6CuLnyoTRoE13pmuHykP7E/Email_project?type=whiteboard&amp;node-id=1002-143</a:t>
            </a:r>
            <a:r>
              <a:rPr lang="en" sz="900">
                <a:highlight>
                  <a:schemeClr val="lt1"/>
                </a:highlight>
              </a:rPr>
              <a:t> </a:t>
            </a:r>
            <a:endParaRPr sz="900">
              <a:highlight>
                <a:schemeClr val="lt1"/>
              </a:highlight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2269200" y="2635624"/>
            <a:ext cx="3432353" cy="959476"/>
          </a:xfrm>
          <a:custGeom>
            <a:avLst/>
            <a:gdLst/>
            <a:ahLst/>
            <a:cxnLst/>
            <a:rect l="l" t="t" r="r" b="b"/>
            <a:pathLst>
              <a:path w="136277" h="45584" extrusionOk="0">
                <a:moveTo>
                  <a:pt x="0" y="0"/>
                </a:moveTo>
                <a:cubicBezTo>
                  <a:pt x="8179" y="7591"/>
                  <a:pt x="26361" y="44897"/>
                  <a:pt x="49074" y="45544"/>
                </a:cubicBezTo>
                <a:cubicBezTo>
                  <a:pt x="71787" y="46191"/>
                  <a:pt x="121743" y="10827"/>
                  <a:pt x="136277" y="3884"/>
                </a:cubicBezTo>
              </a:path>
            </a:pathLst>
          </a:cu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SG"/>
          </a:p>
        </p:txBody>
      </p:sp>
      <p:sp>
        <p:nvSpPr>
          <p:cNvPr id="218" name="Google Shape;218;p25"/>
          <p:cNvSpPr/>
          <p:nvPr/>
        </p:nvSpPr>
        <p:spPr>
          <a:xfrm>
            <a:off x="1441875" y="2571750"/>
            <a:ext cx="6396842" cy="1519998"/>
          </a:xfrm>
          <a:custGeom>
            <a:avLst/>
            <a:gdLst/>
            <a:ahLst/>
            <a:cxnLst/>
            <a:rect l="l" t="t" r="r" b="b"/>
            <a:pathLst>
              <a:path w="136277" h="45584" extrusionOk="0">
                <a:moveTo>
                  <a:pt x="0" y="0"/>
                </a:moveTo>
                <a:cubicBezTo>
                  <a:pt x="8179" y="7591"/>
                  <a:pt x="26361" y="44897"/>
                  <a:pt x="49074" y="45544"/>
                </a:cubicBezTo>
                <a:cubicBezTo>
                  <a:pt x="71787" y="46191"/>
                  <a:pt x="121743" y="10827"/>
                  <a:pt x="136277" y="3884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SG"/>
          </a:p>
        </p:txBody>
      </p:sp>
      <p:sp>
        <p:nvSpPr>
          <p:cNvPr id="219" name="Google Shape;219;p25"/>
          <p:cNvSpPr txBox="1"/>
          <p:nvPr/>
        </p:nvSpPr>
        <p:spPr>
          <a:xfrm>
            <a:off x="2228363" y="2128225"/>
            <a:ext cx="1622100" cy="68695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Baseline (generic) : NetworkX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0" y="2202450"/>
            <a:ext cx="2025600" cy="36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Customized NetworkX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98A14C-C48C-73A6-F95B-CD927E829F03}"/>
              </a:ext>
            </a:extLst>
          </p:cNvPr>
          <p:cNvSpPr txBox="1"/>
          <p:nvPr/>
        </p:nvSpPr>
        <p:spPr>
          <a:xfrm>
            <a:off x="131945" y="4266359"/>
            <a:ext cx="393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70% of the time – looking at the wrong email</a:t>
            </a:r>
            <a:endParaRPr lang="en-SG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5"/>
          <p:cNvPicPr preferRelativeResize="0"/>
          <p:nvPr/>
        </p:nvPicPr>
        <p:blipFill rotWithShape="1">
          <a:blip r:embed="rId3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sz="2400"/>
          </a:p>
        </p:txBody>
      </p:sp>
      <p:pic>
        <p:nvPicPr>
          <p:cNvPr id="214" name="Google Shape;214;p25"/>
          <p:cNvPicPr preferRelativeResize="0"/>
          <p:nvPr/>
        </p:nvPicPr>
        <p:blipFill rotWithShape="1">
          <a:blip r:embed="rId4">
            <a:alphaModFix/>
          </a:blip>
          <a:srcRect t="81245" r="66282"/>
          <a:stretch/>
        </p:blipFill>
        <p:spPr>
          <a:xfrm>
            <a:off x="300600" y="885875"/>
            <a:ext cx="2295174" cy="6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2228363" y="2128225"/>
            <a:ext cx="1622100" cy="68695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Baseline (generic) : NetworkX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0" y="2202450"/>
            <a:ext cx="2025600" cy="36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Customized NetworkX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B3D9971-4407-16B2-929A-0D483E7825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696025"/>
              </p:ext>
            </p:extLst>
          </p:nvPr>
        </p:nvGraphicFramePr>
        <p:xfrm>
          <a:off x="4391684" y="1236350"/>
          <a:ext cx="4372578" cy="1696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6200640" imgH="2276640" progId="Paint.Picture">
                  <p:embed/>
                </p:oleObj>
              </mc:Choice>
              <mc:Fallback>
                <p:oleObj name="Bitmap Image" r:id="rId5" imgW="6200640" imgH="2276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91684" y="1236350"/>
                        <a:ext cx="4372578" cy="16968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" name="Google Shape;218;p25"/>
          <p:cNvSpPr/>
          <p:nvPr/>
        </p:nvSpPr>
        <p:spPr>
          <a:xfrm>
            <a:off x="1441875" y="2571750"/>
            <a:ext cx="6396842" cy="1519998"/>
          </a:xfrm>
          <a:custGeom>
            <a:avLst/>
            <a:gdLst/>
            <a:ahLst/>
            <a:cxnLst/>
            <a:rect l="l" t="t" r="r" b="b"/>
            <a:pathLst>
              <a:path w="136277" h="45584" extrusionOk="0">
                <a:moveTo>
                  <a:pt x="0" y="0"/>
                </a:moveTo>
                <a:cubicBezTo>
                  <a:pt x="8179" y="7591"/>
                  <a:pt x="26361" y="44897"/>
                  <a:pt x="49074" y="45544"/>
                </a:cubicBezTo>
                <a:cubicBezTo>
                  <a:pt x="71787" y="46191"/>
                  <a:pt x="121743" y="10827"/>
                  <a:pt x="136277" y="3884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SG"/>
          </a:p>
        </p:txBody>
      </p:sp>
      <p:sp>
        <p:nvSpPr>
          <p:cNvPr id="217" name="Google Shape;217;p25"/>
          <p:cNvSpPr/>
          <p:nvPr/>
        </p:nvSpPr>
        <p:spPr>
          <a:xfrm>
            <a:off x="2404898" y="2635624"/>
            <a:ext cx="3241476" cy="1028592"/>
          </a:xfrm>
          <a:custGeom>
            <a:avLst/>
            <a:gdLst/>
            <a:ahLst/>
            <a:cxnLst/>
            <a:rect l="l" t="t" r="r" b="b"/>
            <a:pathLst>
              <a:path w="136277" h="45584" extrusionOk="0">
                <a:moveTo>
                  <a:pt x="0" y="0"/>
                </a:moveTo>
                <a:cubicBezTo>
                  <a:pt x="8179" y="7591"/>
                  <a:pt x="26361" y="44897"/>
                  <a:pt x="49074" y="45544"/>
                </a:cubicBezTo>
                <a:cubicBezTo>
                  <a:pt x="71787" y="46191"/>
                  <a:pt x="121743" y="10827"/>
                  <a:pt x="136277" y="3884"/>
                </a:cubicBezTo>
              </a:path>
            </a:pathLst>
          </a:cu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1144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sz="2400"/>
          </a:p>
        </p:txBody>
      </p:sp>
      <p:pic>
        <p:nvPicPr>
          <p:cNvPr id="227" name="Google Shape;227;p26"/>
          <p:cNvPicPr preferRelativeResize="0"/>
          <p:nvPr/>
        </p:nvPicPr>
        <p:blipFill rotWithShape="1">
          <a:blip r:embed="rId4">
            <a:alphaModFix/>
          </a:blip>
          <a:srcRect l="46588" t="19685" r="4252" b="61922"/>
          <a:stretch/>
        </p:blipFill>
        <p:spPr>
          <a:xfrm>
            <a:off x="300600" y="885875"/>
            <a:ext cx="3619099" cy="6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D38CBC-1544-109E-C991-3D412E105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44978"/>
            <a:ext cx="9144000" cy="2411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F9767F-4A4A-28F7-5DA9-394CD2B99DA5}"/>
              </a:ext>
            </a:extLst>
          </p:cNvPr>
          <p:cNvSpPr txBox="1"/>
          <p:nvPr/>
        </p:nvSpPr>
        <p:spPr>
          <a:xfrm>
            <a:off x="450476" y="1514494"/>
            <a:ext cx="84447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tx1"/>
                </a:solidFill>
              </a:rPr>
              <a:t>Problem: Some observations are very low. </a:t>
            </a:r>
          </a:p>
          <a:p>
            <a:r>
              <a:rPr lang="en-SG" dirty="0">
                <a:solidFill>
                  <a:schemeClr val="tx1"/>
                </a:solidFill>
              </a:rPr>
              <a:t>               Need to apply binary (YES or NO) for each label separately</a:t>
            </a:r>
          </a:p>
          <a:p>
            <a:r>
              <a:rPr lang="en-SG" dirty="0">
                <a:solidFill>
                  <a:schemeClr val="tx1"/>
                </a:solidFill>
              </a:rPr>
              <a:t>Assumption: drop labels which are low.</a:t>
            </a:r>
          </a:p>
          <a:p>
            <a:r>
              <a:rPr lang="en-SG" dirty="0">
                <a:solidFill>
                  <a:schemeClr val="tx1"/>
                </a:solidFill>
              </a:rPr>
              <a:t>                    As synthetic data was adopted because of the nature of the task assigned, </a:t>
            </a:r>
          </a:p>
          <a:p>
            <a:r>
              <a:rPr lang="en-SG" dirty="0">
                <a:solidFill>
                  <a:schemeClr val="tx1"/>
                </a:solidFill>
              </a:rPr>
              <a:t>                    the accuracy, precision, F1 score etc. will be lower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sz="2400"/>
          </a:p>
        </p:txBody>
      </p:sp>
      <p:pic>
        <p:nvPicPr>
          <p:cNvPr id="2" name="Google Shape;238;p27">
            <a:extLst>
              <a:ext uri="{FF2B5EF4-FFF2-40B4-BE49-F238E27FC236}">
                <a16:creationId xmlns:a16="http://schemas.microsoft.com/office/drawing/2014/main" id="{DC40DC04-E2C1-5CA7-86C8-D5F0FFF33F4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7375" t="38586" r="16967" b="43719"/>
          <a:stretch/>
        </p:blipFill>
        <p:spPr>
          <a:xfrm>
            <a:off x="192200" y="885875"/>
            <a:ext cx="2803713" cy="6723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2;p19">
            <a:extLst>
              <a:ext uri="{FF2B5EF4-FFF2-40B4-BE49-F238E27FC236}">
                <a16:creationId xmlns:a16="http://schemas.microsoft.com/office/drawing/2014/main" id="{B1923410-704B-0953-9501-B6ACAB9F4F46}"/>
              </a:ext>
            </a:extLst>
          </p:cNvPr>
          <p:cNvSpPr txBox="1"/>
          <p:nvPr/>
        </p:nvSpPr>
        <p:spPr>
          <a:xfrm>
            <a:off x="576400" y="1797718"/>
            <a:ext cx="7273500" cy="4462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To'</a:t>
            </a:r>
            <a:r>
              <a:rPr lang="en" sz="12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'From'</a:t>
            </a:r>
            <a:r>
              <a:rPr lang="en" sz="12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'Title', 'subject_list'</a:t>
            </a:r>
            <a:r>
              <a:rPr lang="en" sz="12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'Date', 'Label'</a:t>
            </a:r>
            <a:r>
              <a:rPr lang="en" sz="12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'file’ ------</a:t>
            </a:r>
            <a:endParaRPr sz="1250" dirty="0">
              <a:solidFill>
                <a:schemeClr val="dk2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Google Shape;134;p19">
            <a:extLst>
              <a:ext uri="{FF2B5EF4-FFF2-40B4-BE49-F238E27FC236}">
                <a16:creationId xmlns:a16="http://schemas.microsoft.com/office/drawing/2014/main" id="{9C66524D-7200-6D5E-A795-706A566AAE07}"/>
              </a:ext>
            </a:extLst>
          </p:cNvPr>
          <p:cNvSpPr/>
          <p:nvPr/>
        </p:nvSpPr>
        <p:spPr>
          <a:xfrm>
            <a:off x="576400" y="1814518"/>
            <a:ext cx="4277987" cy="4002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36;p19">
            <a:extLst>
              <a:ext uri="{FF2B5EF4-FFF2-40B4-BE49-F238E27FC236}">
                <a16:creationId xmlns:a16="http://schemas.microsoft.com/office/drawing/2014/main" id="{80DF3A96-CCE8-0431-8351-CD49BCA546C8}"/>
              </a:ext>
            </a:extLst>
          </p:cNvPr>
          <p:cNvSpPr txBox="1"/>
          <p:nvPr/>
        </p:nvSpPr>
        <p:spPr>
          <a:xfrm>
            <a:off x="484400" y="1404628"/>
            <a:ext cx="18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Dataset Columns</a:t>
            </a:r>
            <a:endParaRPr dirty="0"/>
          </a:p>
        </p:txBody>
      </p:sp>
      <p:pic>
        <p:nvPicPr>
          <p:cNvPr id="9" name="Google Shape;137;p19">
            <a:extLst>
              <a:ext uri="{FF2B5EF4-FFF2-40B4-BE49-F238E27FC236}">
                <a16:creationId xmlns:a16="http://schemas.microsoft.com/office/drawing/2014/main" id="{6AA60B6F-FEB1-5751-0778-8B17CBBC53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400" y="2361154"/>
            <a:ext cx="5786167" cy="140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38;p19">
            <a:extLst>
              <a:ext uri="{FF2B5EF4-FFF2-40B4-BE49-F238E27FC236}">
                <a16:creationId xmlns:a16="http://schemas.microsoft.com/office/drawing/2014/main" id="{0C89FC9A-9AFF-E11E-8879-A0DF61A283E1}"/>
              </a:ext>
            </a:extLst>
          </p:cNvPr>
          <p:cNvCxnSpPr>
            <a:cxnSpLocks/>
          </p:cNvCxnSpPr>
          <p:nvPr/>
        </p:nvCxnSpPr>
        <p:spPr>
          <a:xfrm>
            <a:off x="3279981" y="2126870"/>
            <a:ext cx="276766" cy="644174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39;p19">
            <a:extLst>
              <a:ext uri="{FF2B5EF4-FFF2-40B4-BE49-F238E27FC236}">
                <a16:creationId xmlns:a16="http://schemas.microsoft.com/office/drawing/2014/main" id="{004026AF-EEA3-3EB3-88A2-C5089459C0A9}"/>
              </a:ext>
            </a:extLst>
          </p:cNvPr>
          <p:cNvCxnSpPr>
            <a:cxnSpLocks/>
          </p:cNvCxnSpPr>
          <p:nvPr/>
        </p:nvCxnSpPr>
        <p:spPr>
          <a:xfrm>
            <a:off x="2109300" y="2110366"/>
            <a:ext cx="344557" cy="606305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140;p19">
            <a:extLst>
              <a:ext uri="{FF2B5EF4-FFF2-40B4-BE49-F238E27FC236}">
                <a16:creationId xmlns:a16="http://schemas.microsoft.com/office/drawing/2014/main" id="{6F562326-0BA3-3AFD-9F13-C003A7704C47}"/>
              </a:ext>
            </a:extLst>
          </p:cNvPr>
          <p:cNvCxnSpPr>
            <a:cxnSpLocks/>
          </p:cNvCxnSpPr>
          <p:nvPr/>
        </p:nvCxnSpPr>
        <p:spPr>
          <a:xfrm flipH="1">
            <a:off x="1294100" y="2089822"/>
            <a:ext cx="97500" cy="380249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141;p19">
            <a:extLst>
              <a:ext uri="{FF2B5EF4-FFF2-40B4-BE49-F238E27FC236}">
                <a16:creationId xmlns:a16="http://schemas.microsoft.com/office/drawing/2014/main" id="{AE0D715B-8BD0-F44E-95FD-6799C7709A1F}"/>
              </a:ext>
            </a:extLst>
          </p:cNvPr>
          <p:cNvCxnSpPr>
            <a:cxnSpLocks/>
          </p:cNvCxnSpPr>
          <p:nvPr/>
        </p:nvCxnSpPr>
        <p:spPr>
          <a:xfrm flipH="1">
            <a:off x="684639" y="2117575"/>
            <a:ext cx="93900" cy="332011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142;p19">
            <a:extLst>
              <a:ext uri="{FF2B5EF4-FFF2-40B4-BE49-F238E27FC236}">
                <a16:creationId xmlns:a16="http://schemas.microsoft.com/office/drawing/2014/main" id="{1E5A7AC4-C779-A3B7-B442-41F2B8CBAAFB}"/>
              </a:ext>
            </a:extLst>
          </p:cNvPr>
          <p:cNvSpPr txBox="1"/>
          <p:nvPr/>
        </p:nvSpPr>
        <p:spPr>
          <a:xfrm>
            <a:off x="517800" y="2361568"/>
            <a:ext cx="9690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User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" name="Google Shape;138;p19">
            <a:extLst>
              <a:ext uri="{FF2B5EF4-FFF2-40B4-BE49-F238E27FC236}">
                <a16:creationId xmlns:a16="http://schemas.microsoft.com/office/drawing/2014/main" id="{FD611AFA-0BF7-E527-CC03-72D49B94DCCD}"/>
              </a:ext>
            </a:extLst>
          </p:cNvPr>
          <p:cNvCxnSpPr>
            <a:cxnSpLocks/>
          </p:cNvCxnSpPr>
          <p:nvPr/>
        </p:nvCxnSpPr>
        <p:spPr>
          <a:xfrm>
            <a:off x="4391877" y="2103338"/>
            <a:ext cx="1360000" cy="825445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4160344-B7BB-609B-0637-835E4D9AC4B9}"/>
              </a:ext>
            </a:extLst>
          </p:cNvPr>
          <p:cNvSpPr txBox="1"/>
          <p:nvPr/>
        </p:nvSpPr>
        <p:spPr>
          <a:xfrm>
            <a:off x="517800" y="3872753"/>
            <a:ext cx="5365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tx1"/>
                </a:solidFill>
              </a:rPr>
              <a:t>Features/independent variables – 5</a:t>
            </a:r>
          </a:p>
          <a:p>
            <a:r>
              <a:rPr lang="en-SG" dirty="0">
                <a:solidFill>
                  <a:schemeClr val="tx1"/>
                </a:solidFill>
              </a:rPr>
              <a:t>Dependent variable -1 (Label) </a:t>
            </a:r>
          </a:p>
        </p:txBody>
      </p:sp>
    </p:spTree>
    <p:extLst>
      <p:ext uri="{BB962C8B-B14F-4D97-AF65-F5344CB8AC3E}">
        <p14:creationId xmlns:p14="http://schemas.microsoft.com/office/powerpoint/2010/main" val="3739018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sz="2400"/>
          </a:p>
        </p:txBody>
      </p:sp>
      <p:pic>
        <p:nvPicPr>
          <p:cNvPr id="2" name="Google Shape;238;p27">
            <a:extLst>
              <a:ext uri="{FF2B5EF4-FFF2-40B4-BE49-F238E27FC236}">
                <a16:creationId xmlns:a16="http://schemas.microsoft.com/office/drawing/2014/main" id="{DC40DC04-E2C1-5CA7-86C8-D5F0FFF33F4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7375" t="38586" r="16967" b="43719"/>
          <a:stretch/>
        </p:blipFill>
        <p:spPr>
          <a:xfrm>
            <a:off x="192201" y="885875"/>
            <a:ext cx="2234994" cy="4252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05199B-6F39-029D-7A05-A444E7F2FFA9}"/>
              </a:ext>
            </a:extLst>
          </p:cNvPr>
          <p:cNvSpPr txBox="1"/>
          <p:nvPr/>
        </p:nvSpPr>
        <p:spPr>
          <a:xfrm>
            <a:off x="192201" y="1197115"/>
            <a:ext cx="76743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Steps: Preprocessing for removing punctuations, an essential step in natural language processing (NLP) tasks was carried out.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Porter stemmer was used for removing suffixes. (Natural Language Toolkit library),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etc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endParaRPr lang="en-US" dirty="0">
              <a:solidFill>
                <a:schemeClr val="tx1"/>
              </a:solidFill>
              <a:latin typeface="Söhne"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BD352A-3E88-E25C-8D0E-5AF149401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3" y="2123583"/>
            <a:ext cx="4555207" cy="23617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7C956A-C9B9-A0F6-2DBC-AF95D269F962}"/>
              </a:ext>
            </a:extLst>
          </p:cNvPr>
          <p:cNvSpPr txBox="1"/>
          <p:nvPr/>
        </p:nvSpPr>
        <p:spPr>
          <a:xfrm>
            <a:off x="1485901" y="4408402"/>
            <a:ext cx="2037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tx1"/>
                </a:solidFill>
              </a:rPr>
              <a:t>Word cloud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BF4FBE-686C-7823-A6B7-8B26A28F9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130" y="1991056"/>
            <a:ext cx="4343400" cy="295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26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sz="2400"/>
          </a:p>
        </p:txBody>
      </p:sp>
      <p:pic>
        <p:nvPicPr>
          <p:cNvPr id="2" name="Google Shape;238;p27">
            <a:extLst>
              <a:ext uri="{FF2B5EF4-FFF2-40B4-BE49-F238E27FC236}">
                <a16:creationId xmlns:a16="http://schemas.microsoft.com/office/drawing/2014/main" id="{DC40DC04-E2C1-5CA7-86C8-D5F0FFF33F4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7375" t="38586" r="16967" b="43719"/>
          <a:stretch/>
        </p:blipFill>
        <p:spPr>
          <a:xfrm>
            <a:off x="192200" y="885875"/>
            <a:ext cx="2803713" cy="6723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54D99-0A65-6553-17BD-4BB9408B8853}"/>
              </a:ext>
            </a:extLst>
          </p:cNvPr>
          <p:cNvSpPr txBox="1"/>
          <p:nvPr/>
        </p:nvSpPr>
        <p:spPr>
          <a:xfrm>
            <a:off x="4808546" y="107726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Output Considered: 5 labels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89551-3061-6E96-AF46-22447BF85B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245"/>
          <a:stretch/>
        </p:blipFill>
        <p:spPr>
          <a:xfrm>
            <a:off x="94029" y="3218260"/>
            <a:ext cx="8492217" cy="330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EAAABB-EAFA-41CE-0CEA-951052A02007}"/>
              </a:ext>
            </a:extLst>
          </p:cNvPr>
          <p:cNvSpPr txBox="1"/>
          <p:nvPr/>
        </p:nvSpPr>
        <p:spPr>
          <a:xfrm>
            <a:off x="476510" y="3673955"/>
            <a:ext cx="457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Models studied:</a:t>
            </a:r>
          </a:p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1 - K-Nearest Neighbors (K-NN)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lassifier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2 - </a:t>
            </a:r>
            <a:r>
              <a:rPr lang="en-SG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Support Vector Machine classifier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3 - </a:t>
            </a:r>
            <a:r>
              <a:rPr lang="en-SG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Forward Neural Network  (</a:t>
            </a:r>
            <a:r>
              <a:rPr lang="en-SG" b="0" i="0" dirty="0">
                <a:solidFill>
                  <a:schemeClr val="tx1"/>
                </a:solidFill>
                <a:effectLst/>
                <a:latin typeface="Söhne"/>
              </a:rPr>
              <a:t>FNN) classifier</a:t>
            </a:r>
            <a:endParaRPr lang="en-SG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r>
              <a:rPr lang="en-SG" dirty="0">
                <a:solidFill>
                  <a:schemeClr val="tx1"/>
                </a:solidFill>
                <a:latin typeface="Roboto" panose="02000000000000000000" pitchFamily="2" charset="0"/>
              </a:rPr>
              <a:t> 4 - </a:t>
            </a:r>
            <a:r>
              <a:rPr lang="en-SG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Decision Tree classifier</a:t>
            </a:r>
          </a:p>
          <a:p>
            <a:r>
              <a:rPr lang="en-SG" dirty="0">
                <a:solidFill>
                  <a:schemeClr val="tx1"/>
                </a:solidFill>
                <a:latin typeface="Roboto" panose="02000000000000000000" pitchFamily="2" charset="0"/>
              </a:rPr>
              <a:t> 5 - </a:t>
            </a:r>
            <a:r>
              <a:rPr lang="en-SG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Random Forest classifier</a:t>
            </a:r>
          </a:p>
          <a:p>
            <a:endParaRPr lang="en-SG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SG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endParaRPr lang="en-SG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FC410024-F17A-82BF-BDAA-FE69D29093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91864"/>
              </p:ext>
            </p:extLst>
          </p:nvPr>
        </p:nvGraphicFramePr>
        <p:xfrm>
          <a:off x="5271171" y="1449333"/>
          <a:ext cx="3315075" cy="1719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067200" imgH="1590840" progId="Paint.Picture">
                  <p:embed/>
                </p:oleObj>
              </mc:Choice>
              <mc:Fallback>
                <p:oleObj name="Bitmap Image" r:id="rId6" imgW="3067200" imgH="15908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71171" y="1449333"/>
                        <a:ext cx="3315075" cy="1719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77BD1646-8943-5A66-8378-4DF2F889CB41}"/>
              </a:ext>
            </a:extLst>
          </p:cNvPr>
          <p:cNvSpPr/>
          <p:nvPr/>
        </p:nvSpPr>
        <p:spPr>
          <a:xfrm>
            <a:off x="476510" y="2935518"/>
            <a:ext cx="853526" cy="62173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216449-0962-A319-9238-C3F44E33D9DA}"/>
              </a:ext>
            </a:extLst>
          </p:cNvPr>
          <p:cNvSpPr/>
          <p:nvPr/>
        </p:nvSpPr>
        <p:spPr>
          <a:xfrm>
            <a:off x="2242963" y="2935519"/>
            <a:ext cx="1823345" cy="62173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298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sz="2400" dirty="0"/>
          </a:p>
        </p:txBody>
      </p:sp>
      <p:pic>
        <p:nvPicPr>
          <p:cNvPr id="2" name="Google Shape;238;p27">
            <a:extLst>
              <a:ext uri="{FF2B5EF4-FFF2-40B4-BE49-F238E27FC236}">
                <a16:creationId xmlns:a16="http://schemas.microsoft.com/office/drawing/2014/main" id="{DC40DC04-E2C1-5CA7-86C8-D5F0FFF33F4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7375" t="38586" r="16967" b="43719"/>
          <a:stretch/>
        </p:blipFill>
        <p:spPr>
          <a:xfrm>
            <a:off x="192201" y="885876"/>
            <a:ext cx="2280836" cy="49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3A6445-2BB3-3580-6E39-A4FA0A4BB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00" y="1693233"/>
            <a:ext cx="4343444" cy="1982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11744-2D69-2AE1-8DF0-00CA010FDF7A}"/>
              </a:ext>
            </a:extLst>
          </p:cNvPr>
          <p:cNvSpPr txBox="1"/>
          <p:nvPr/>
        </p:nvSpPr>
        <p:spPr>
          <a:xfrm>
            <a:off x="91396" y="1385456"/>
            <a:ext cx="38490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1 - K-Nearest Neighbors (K-NN)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lassifier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1E171-47B7-FCB2-9BAD-FC7A1D69C98E}"/>
              </a:ext>
            </a:extLst>
          </p:cNvPr>
          <p:cNvSpPr txBox="1"/>
          <p:nvPr/>
        </p:nvSpPr>
        <p:spPr>
          <a:xfrm>
            <a:off x="4886164" y="1385456"/>
            <a:ext cx="4669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2 - </a:t>
            </a:r>
            <a:r>
              <a:rPr lang="en-SG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Support Vector Machine classifier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381B68-C711-197D-8893-6B48C3207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033" y="1752056"/>
            <a:ext cx="4079891" cy="19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9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3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>
            <a:spLocks noGrp="1"/>
          </p:cNvSpPr>
          <p:nvPr>
            <p:ph type="title" idx="4294967295"/>
          </p:nvPr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sz="2400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250" y="1027825"/>
            <a:ext cx="7864200" cy="3799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sz="2400"/>
          </a:p>
        </p:txBody>
      </p:sp>
      <p:pic>
        <p:nvPicPr>
          <p:cNvPr id="2" name="Google Shape;238;p27">
            <a:extLst>
              <a:ext uri="{FF2B5EF4-FFF2-40B4-BE49-F238E27FC236}">
                <a16:creationId xmlns:a16="http://schemas.microsoft.com/office/drawing/2014/main" id="{DC40DC04-E2C1-5CA7-86C8-D5F0FFF33F4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7375" t="38586" r="16967" b="43719"/>
          <a:stretch/>
        </p:blipFill>
        <p:spPr>
          <a:xfrm>
            <a:off x="192201" y="885876"/>
            <a:ext cx="2280836" cy="4995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00EE54-5C3A-DA75-DD3E-E5D8E1EE7C4D}"/>
              </a:ext>
            </a:extLst>
          </p:cNvPr>
          <p:cNvSpPr txBox="1"/>
          <p:nvPr/>
        </p:nvSpPr>
        <p:spPr>
          <a:xfrm>
            <a:off x="580419" y="1385456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3 - </a:t>
            </a:r>
            <a:r>
              <a:rPr lang="en-SG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Forward Neural Network  (</a:t>
            </a:r>
            <a:r>
              <a:rPr lang="en-SG" b="0" i="0" dirty="0">
                <a:solidFill>
                  <a:schemeClr val="tx1"/>
                </a:solidFill>
                <a:effectLst/>
                <a:latin typeface="Söhne"/>
              </a:rPr>
              <a:t>FNN) classifier</a:t>
            </a:r>
            <a:endParaRPr lang="en-SG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endParaRPr lang="en-SG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SG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endParaRPr lang="en-SG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B21E79B-C787-7924-0704-2116B623B9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559679"/>
              </p:ext>
            </p:extLst>
          </p:nvPr>
        </p:nvGraphicFramePr>
        <p:xfrm>
          <a:off x="1580198" y="1885036"/>
          <a:ext cx="4200525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4200480" imgH="2009880" progId="Paint.Picture">
                  <p:embed/>
                </p:oleObj>
              </mc:Choice>
              <mc:Fallback>
                <p:oleObj name="Bitmap Image" r:id="rId5" imgW="4200480" imgH="2009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0198" y="1885036"/>
                        <a:ext cx="4200525" cy="200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Google Shape;132;p19">
            <a:extLst>
              <a:ext uri="{FF2B5EF4-FFF2-40B4-BE49-F238E27FC236}">
                <a16:creationId xmlns:a16="http://schemas.microsoft.com/office/drawing/2014/main" id="{B1F1D568-3123-04CD-E9D2-BC86F812B7A5}"/>
              </a:ext>
            </a:extLst>
          </p:cNvPr>
          <p:cNvSpPr txBox="1"/>
          <p:nvPr/>
        </p:nvSpPr>
        <p:spPr>
          <a:xfrm>
            <a:off x="1227910" y="4257624"/>
            <a:ext cx="7273500" cy="4462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To'</a:t>
            </a:r>
            <a:r>
              <a:rPr lang="en" sz="12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'From'</a:t>
            </a:r>
            <a:r>
              <a:rPr lang="en" sz="12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'Title', 'subject_list'</a:t>
            </a:r>
            <a:r>
              <a:rPr lang="en" sz="12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'Date', 'Label'</a:t>
            </a:r>
            <a:r>
              <a:rPr lang="en" sz="12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'file’ ------</a:t>
            </a:r>
            <a:endParaRPr sz="1250" dirty="0">
              <a:solidFill>
                <a:schemeClr val="dk2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134;p19">
            <a:extLst>
              <a:ext uri="{FF2B5EF4-FFF2-40B4-BE49-F238E27FC236}">
                <a16:creationId xmlns:a16="http://schemas.microsoft.com/office/drawing/2014/main" id="{AAC86A52-3FB2-A5AB-F8B2-9DE488F32270}"/>
              </a:ext>
            </a:extLst>
          </p:cNvPr>
          <p:cNvSpPr/>
          <p:nvPr/>
        </p:nvSpPr>
        <p:spPr>
          <a:xfrm>
            <a:off x="1227910" y="4274424"/>
            <a:ext cx="4277987" cy="4002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115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sz="2400"/>
          </a:p>
        </p:txBody>
      </p:sp>
      <p:pic>
        <p:nvPicPr>
          <p:cNvPr id="2" name="Google Shape;238;p27">
            <a:extLst>
              <a:ext uri="{FF2B5EF4-FFF2-40B4-BE49-F238E27FC236}">
                <a16:creationId xmlns:a16="http://schemas.microsoft.com/office/drawing/2014/main" id="{DC40DC04-E2C1-5CA7-86C8-D5F0FFF33F4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7375" t="38586" r="16967" b="43719"/>
          <a:stretch/>
        </p:blipFill>
        <p:spPr>
          <a:xfrm>
            <a:off x="192201" y="885876"/>
            <a:ext cx="2280836" cy="4995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BEA8C-9EDA-690B-6FE2-03124DF36341}"/>
              </a:ext>
            </a:extLst>
          </p:cNvPr>
          <p:cNvSpPr txBox="1"/>
          <p:nvPr/>
        </p:nvSpPr>
        <p:spPr>
          <a:xfrm>
            <a:off x="93519" y="1385456"/>
            <a:ext cx="2566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tx1"/>
                </a:solidFill>
                <a:latin typeface="Roboto" panose="02000000000000000000" pitchFamily="2" charset="0"/>
              </a:rPr>
              <a:t> 4 - </a:t>
            </a:r>
            <a:r>
              <a:rPr lang="en-SG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Decision Tree classifier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53ACE4-328D-02B1-D506-7A04F582C131}"/>
              </a:ext>
            </a:extLst>
          </p:cNvPr>
          <p:cNvSpPr txBox="1"/>
          <p:nvPr/>
        </p:nvSpPr>
        <p:spPr>
          <a:xfrm>
            <a:off x="5672744" y="1385455"/>
            <a:ext cx="2767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tx1"/>
                </a:solidFill>
                <a:latin typeface="Roboto" panose="02000000000000000000" pitchFamily="2" charset="0"/>
              </a:rPr>
              <a:t>5 - </a:t>
            </a:r>
            <a:r>
              <a:rPr lang="en-SG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Random Forest classifier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960C40-879A-FDA5-0C63-1996DD3D0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9" y="1708524"/>
            <a:ext cx="4563112" cy="2133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72A980-BDAF-40AC-F77A-D09FB540C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678" y="1708524"/>
            <a:ext cx="4458322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78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sz="2400" dirty="0"/>
          </a:p>
        </p:txBody>
      </p:sp>
      <p:pic>
        <p:nvPicPr>
          <p:cNvPr id="2" name="Google Shape;238;p27">
            <a:extLst>
              <a:ext uri="{FF2B5EF4-FFF2-40B4-BE49-F238E27FC236}">
                <a16:creationId xmlns:a16="http://schemas.microsoft.com/office/drawing/2014/main" id="{DC40DC04-E2C1-5CA7-86C8-D5F0FFF33F4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7375" t="38586" r="16967" b="43719"/>
          <a:stretch/>
        </p:blipFill>
        <p:spPr>
          <a:xfrm>
            <a:off x="192201" y="885876"/>
            <a:ext cx="2280836" cy="4995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00EE54-5C3A-DA75-DD3E-E5D8E1EE7C4D}"/>
              </a:ext>
            </a:extLst>
          </p:cNvPr>
          <p:cNvSpPr txBox="1"/>
          <p:nvPr/>
        </p:nvSpPr>
        <p:spPr>
          <a:xfrm>
            <a:off x="540297" y="1450748"/>
            <a:ext cx="3590090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Models studied:</a:t>
            </a:r>
          </a:p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1 - K-Nearest Neighbors (K-NN)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lassifier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2 - </a:t>
            </a:r>
            <a:r>
              <a:rPr lang="en-SG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Support Vector Machine classifier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3 - </a:t>
            </a:r>
            <a:r>
              <a:rPr lang="en-SG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Forward Neural Network  (</a:t>
            </a:r>
            <a:r>
              <a:rPr lang="en-SG" b="0" i="0" dirty="0">
                <a:solidFill>
                  <a:schemeClr val="tx1"/>
                </a:solidFill>
                <a:effectLst/>
                <a:latin typeface="Söhne"/>
              </a:rPr>
              <a:t>FNN) classifier</a:t>
            </a:r>
            <a:endParaRPr lang="en-SG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r>
              <a:rPr lang="en-SG" dirty="0">
                <a:solidFill>
                  <a:schemeClr val="tx1"/>
                </a:solidFill>
                <a:latin typeface="Roboto" panose="02000000000000000000" pitchFamily="2" charset="0"/>
              </a:rPr>
              <a:t> 4 - </a:t>
            </a:r>
            <a:r>
              <a:rPr lang="en-SG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Decision Tree classifier</a:t>
            </a:r>
          </a:p>
          <a:p>
            <a:r>
              <a:rPr lang="en-SG" dirty="0">
                <a:solidFill>
                  <a:schemeClr val="tx1"/>
                </a:solidFill>
                <a:latin typeface="Roboto" panose="02000000000000000000" pitchFamily="2" charset="0"/>
              </a:rPr>
              <a:t> 5 - </a:t>
            </a:r>
            <a:r>
              <a:rPr lang="en-SG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Random Forest classifier</a:t>
            </a: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B2D1A3-E50B-51FF-91F0-6CA8600D3B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85" t="14903"/>
          <a:stretch/>
        </p:blipFill>
        <p:spPr>
          <a:xfrm>
            <a:off x="4170509" y="1443048"/>
            <a:ext cx="3377739" cy="13887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EE9D56-3B55-2CBE-49CA-A220B98C1FD5}"/>
              </a:ext>
            </a:extLst>
          </p:cNvPr>
          <p:cNvSpPr/>
          <p:nvPr/>
        </p:nvSpPr>
        <p:spPr>
          <a:xfrm>
            <a:off x="5063490" y="1863090"/>
            <a:ext cx="2331720" cy="240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DACA6A-D7F6-265C-1556-CB62FBFC8D6C}"/>
              </a:ext>
            </a:extLst>
          </p:cNvPr>
          <p:cNvSpPr txBox="1"/>
          <p:nvPr/>
        </p:nvSpPr>
        <p:spPr>
          <a:xfrm>
            <a:off x="360044" y="2888353"/>
            <a:ext cx="8591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tx1"/>
                </a:solidFill>
              </a:rPr>
              <a:t>Path Forward: Synthetic data should be changed with real email data, to improve accuracy. </a:t>
            </a:r>
          </a:p>
        </p:txBody>
      </p:sp>
    </p:spTree>
    <p:extLst>
      <p:ext uri="{BB962C8B-B14F-4D97-AF65-F5344CB8AC3E}">
        <p14:creationId xmlns:p14="http://schemas.microsoft.com/office/powerpoint/2010/main" val="404262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xfrm>
            <a:off x="260850" y="106648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Two TIPs!</a:t>
            </a:r>
            <a:r>
              <a:rPr lang="en" dirty="0"/>
              <a:t> </a:t>
            </a:r>
            <a:br>
              <a:rPr lang="en" dirty="0"/>
            </a:br>
            <a:r>
              <a:rPr lang="en" sz="1400" dirty="0"/>
              <a:t>1. Email </a:t>
            </a:r>
            <a:r>
              <a:rPr lang="en-SG" sz="1400" b="0" dirty="0"/>
              <a:t>Ranking  together with multi-classification  can be adapted for individual Email -Boxes  </a:t>
            </a:r>
            <a:br>
              <a:rPr lang="en-SG" sz="1400" b="0" dirty="0"/>
            </a:br>
            <a:r>
              <a:rPr lang="en-SG" sz="1400" b="0" dirty="0"/>
              <a:t>              </a:t>
            </a:r>
            <a:r>
              <a:rPr lang="en-SG" sz="1400" dirty="0"/>
              <a:t>Condition: </a:t>
            </a:r>
            <a:r>
              <a:rPr lang="en-SG" sz="1400" b="0" dirty="0"/>
              <a:t>Individual email data should be used for training,</a:t>
            </a:r>
            <a:br>
              <a:rPr lang="en-SG" sz="1400" b="0" dirty="0"/>
            </a:br>
            <a:r>
              <a:rPr lang="en-SG" sz="1400" b="0" dirty="0"/>
              <a:t>  </a:t>
            </a:r>
            <a:br>
              <a:rPr lang="en-SG" sz="1400" b="0" dirty="0"/>
            </a:br>
            <a:r>
              <a:rPr lang="en-SG" sz="1400" b="0" dirty="0"/>
              <a:t>2.  Machine learning models’ performance can be improved </a:t>
            </a:r>
            <a:br>
              <a:rPr lang="en-SG" sz="1400" b="0" dirty="0"/>
            </a:br>
            <a:r>
              <a:rPr lang="en-SG" sz="1400" b="0" dirty="0"/>
              <a:t>                Condition: the size of the email set should increase regularly. </a:t>
            </a:r>
            <a:br>
              <a:rPr lang="en-SG" sz="1800" b="0" dirty="0"/>
            </a:br>
            <a:endParaRPr sz="1800" b="0" dirty="0"/>
          </a:p>
        </p:txBody>
      </p:sp>
      <p:pic>
        <p:nvPicPr>
          <p:cNvPr id="3" name="Google Shape;225;p26">
            <a:extLst>
              <a:ext uri="{FF2B5EF4-FFF2-40B4-BE49-F238E27FC236}">
                <a16:creationId xmlns:a16="http://schemas.microsoft.com/office/drawing/2014/main" id="{ECDF7CCD-7111-7920-6DAD-45F0F560E8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26;p26">
            <a:extLst>
              <a:ext uri="{FF2B5EF4-FFF2-40B4-BE49-F238E27FC236}">
                <a16:creationId xmlns:a16="http://schemas.microsoft.com/office/drawing/2014/main" id="{C698A64C-A20B-6CD6-1A76-3A5DD02E2A45}"/>
              </a:ext>
            </a:extLst>
          </p:cNvPr>
          <p:cNvSpPr txBox="1">
            <a:spLocks/>
          </p:cNvSpPr>
          <p:nvPr/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400"/>
              <a:t>AI-Driven Eco-Friendly Email Management for Enhanced Productivity in the Automotive Industry</a:t>
            </a:r>
            <a:endParaRPr 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58;p29">
            <a:extLst>
              <a:ext uri="{FF2B5EF4-FFF2-40B4-BE49-F238E27FC236}">
                <a16:creationId xmlns:a16="http://schemas.microsoft.com/office/drawing/2014/main" id="{726EF2EA-493D-4D55-1748-CEAF5CD2B6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9660"/>
          <a:stretch/>
        </p:blipFill>
        <p:spPr>
          <a:xfrm>
            <a:off x="262889" y="824170"/>
            <a:ext cx="8779593" cy="372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82;p14">
            <a:extLst>
              <a:ext uri="{FF2B5EF4-FFF2-40B4-BE49-F238E27FC236}">
                <a16:creationId xmlns:a16="http://schemas.microsoft.com/office/drawing/2014/main" id="{D227DE3A-3E43-9D7C-1B8D-7080F5E7610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7764" t="55373" r="10465" b="24773"/>
          <a:stretch/>
        </p:blipFill>
        <p:spPr>
          <a:xfrm>
            <a:off x="262890" y="891540"/>
            <a:ext cx="1870710" cy="487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5;p26">
            <a:extLst>
              <a:ext uri="{FF2B5EF4-FFF2-40B4-BE49-F238E27FC236}">
                <a16:creationId xmlns:a16="http://schemas.microsoft.com/office/drawing/2014/main" id="{07B870D6-FDC9-5D7D-9E7C-E1D2EF8097C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6;p26">
            <a:extLst>
              <a:ext uri="{FF2B5EF4-FFF2-40B4-BE49-F238E27FC236}">
                <a16:creationId xmlns:a16="http://schemas.microsoft.com/office/drawing/2014/main" id="{F9BBDB9A-E78D-8DA4-4579-F80F4EB2FF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sz="2400" dirty="0"/>
          </a:p>
        </p:txBody>
      </p:sp>
      <p:sp>
        <p:nvSpPr>
          <p:cNvPr id="7" name="Google Shape;103;p16">
            <a:extLst>
              <a:ext uri="{FF2B5EF4-FFF2-40B4-BE49-F238E27FC236}">
                <a16:creationId xmlns:a16="http://schemas.microsoft.com/office/drawing/2014/main" id="{C9BB1B54-F7F7-C9AC-CDE3-9EFA5685641D}"/>
              </a:ext>
            </a:extLst>
          </p:cNvPr>
          <p:cNvSpPr txBox="1"/>
          <p:nvPr/>
        </p:nvSpPr>
        <p:spPr>
          <a:xfrm>
            <a:off x="498450" y="4547580"/>
            <a:ext cx="8147100" cy="40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DashBoard Info: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raw.githack.com/venuannamdas/E_clean_AI/master/employee_wastage_map.html</a:t>
            </a: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472FF3-BFD6-D382-8558-40690A48B6B9}"/>
              </a:ext>
            </a:extLst>
          </p:cNvPr>
          <p:cNvSpPr txBox="1"/>
          <p:nvPr/>
        </p:nvSpPr>
        <p:spPr>
          <a:xfrm>
            <a:off x="308231" y="1966902"/>
            <a:ext cx="5664832" cy="21046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SG" sz="1400" kern="0" dirty="0">
                <a:solidFill>
                  <a:schemeClr val="bg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SG" sz="1400" kern="0" dirty="0" err="1">
                <a:solidFill>
                  <a:schemeClr val="bg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SG" sz="1400" kern="0" dirty="0">
                <a:solidFill>
                  <a:schemeClr val="bg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David </a:t>
            </a:r>
            <a:r>
              <a:rPr lang="en-SG" sz="1400" kern="0" dirty="0" err="1">
                <a:solidFill>
                  <a:schemeClr val="bg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Woon's</a:t>
            </a:r>
            <a:r>
              <a:rPr lang="en-SG" sz="1400" kern="0" dirty="0">
                <a:solidFill>
                  <a:schemeClr val="bg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email management efficiency.</a:t>
            </a:r>
            <a:endParaRPr lang="en-SG" sz="1600" kern="1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SG" sz="1400" kern="0" dirty="0">
                <a:solidFill>
                  <a:schemeClr val="bg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 a system to categorize emails </a:t>
            </a:r>
            <a:endParaRPr lang="en-SG" sz="1600" kern="1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SG" sz="1400" kern="0" dirty="0">
                <a:solidFill>
                  <a:schemeClr val="bg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 time spent on emails while maintaining effective communication.</a:t>
            </a:r>
            <a:endParaRPr lang="en-SG" sz="1600" kern="1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SG" sz="1400" kern="0" dirty="0">
                <a:solidFill>
                  <a:schemeClr val="bg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SG" sz="1400" kern="0" dirty="0" err="1">
                <a:solidFill>
                  <a:schemeClr val="bg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SG" sz="1400" kern="0" dirty="0">
                <a:solidFill>
                  <a:schemeClr val="bg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400" kern="0" dirty="0" err="1">
                <a:solidFill>
                  <a:schemeClr val="bg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Woon</a:t>
            </a:r>
            <a:r>
              <a:rPr lang="en-SG" sz="1400" kern="0" dirty="0">
                <a:solidFill>
                  <a:schemeClr val="bg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actionable insights to prioritize emails.</a:t>
            </a:r>
            <a:endParaRPr lang="en-SG" sz="1600" kern="1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SG" sz="1400" kern="0" dirty="0">
                <a:solidFill>
                  <a:schemeClr val="bg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Address the potential cost issue if this email inefficiency scales to a larger workforce.</a:t>
            </a:r>
            <a:endParaRPr lang="en-SG" sz="1600" kern="1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6FDA07-AD7C-4FEB-A4C5-59B3FB147D92}"/>
              </a:ext>
            </a:extLst>
          </p:cNvPr>
          <p:cNvSpPr txBox="1"/>
          <p:nvPr/>
        </p:nvSpPr>
        <p:spPr>
          <a:xfrm>
            <a:off x="6011163" y="1651952"/>
            <a:ext cx="3024078" cy="15388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2"/>
                </a:solidFill>
              </a:rPr>
              <a:t>How it will help the client?</a:t>
            </a:r>
          </a:p>
          <a:p>
            <a:endParaRPr lang="en-SG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n-SG" sz="1100" dirty="0">
                <a:solidFill>
                  <a:schemeClr val="bg2"/>
                </a:solidFill>
              </a:rPr>
              <a:t>Ranking  can help him prioritize</a:t>
            </a:r>
          </a:p>
          <a:p>
            <a:pPr marL="342900" indent="-342900">
              <a:buAutoNum type="arabicPeriod" startAt="2"/>
            </a:pPr>
            <a:r>
              <a:rPr lang="en-SG" sz="1100" dirty="0">
                <a:solidFill>
                  <a:schemeClr val="bg2"/>
                </a:solidFill>
              </a:rPr>
              <a:t>Save his time and money</a:t>
            </a:r>
          </a:p>
          <a:p>
            <a:pPr marL="342900" indent="-342900">
              <a:buAutoNum type="arabicPeriod" startAt="2"/>
            </a:pPr>
            <a:r>
              <a:rPr lang="en-SG" sz="1100" dirty="0">
                <a:solidFill>
                  <a:schemeClr val="bg2"/>
                </a:solidFill>
              </a:rPr>
              <a:t>He can forward his emails /</a:t>
            </a:r>
          </a:p>
          <a:p>
            <a:r>
              <a:rPr lang="en-SG" sz="1100" dirty="0">
                <a:solidFill>
                  <a:schemeClr val="bg2"/>
                </a:solidFill>
              </a:rPr>
              <a:t>            Jobseekers</a:t>
            </a:r>
          </a:p>
          <a:p>
            <a:pPr marL="342900" indent="-342900">
              <a:buAutoNum type="arabicPeriod" startAt="4"/>
            </a:pPr>
            <a:r>
              <a:rPr lang="en-SG" sz="1100" dirty="0">
                <a:solidFill>
                  <a:schemeClr val="bg2"/>
                </a:solidFill>
              </a:rPr>
              <a:t>Create an autoreply option for </a:t>
            </a:r>
          </a:p>
          <a:p>
            <a:r>
              <a:rPr lang="en-SG" sz="1100" dirty="0">
                <a:solidFill>
                  <a:schemeClr val="bg2"/>
                </a:solidFill>
              </a:rPr>
              <a:t>         non-urgent emails</a:t>
            </a:r>
            <a:r>
              <a:rPr lang="en-SG" sz="11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BCAB9F-A001-71C4-ED85-BCB4D6B80662}"/>
              </a:ext>
            </a:extLst>
          </p:cNvPr>
          <p:cNvSpPr txBox="1"/>
          <p:nvPr/>
        </p:nvSpPr>
        <p:spPr>
          <a:xfrm>
            <a:off x="6018405" y="3242974"/>
            <a:ext cx="302407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2"/>
                </a:solidFill>
              </a:rPr>
              <a:t>How it will help the Organization?</a:t>
            </a:r>
          </a:p>
          <a:p>
            <a:r>
              <a:rPr lang="en-SG" dirty="0">
                <a:solidFill>
                  <a:schemeClr val="bg2"/>
                </a:solidFill>
              </a:rPr>
              <a:t> </a:t>
            </a:r>
            <a:r>
              <a:rPr lang="en-SG" sz="1000" dirty="0">
                <a:solidFill>
                  <a:schemeClr val="bg2"/>
                </a:solidFill>
              </a:rPr>
              <a:t>Customized product </a:t>
            </a:r>
          </a:p>
          <a:p>
            <a:r>
              <a:rPr lang="en-SG" sz="1000" dirty="0">
                <a:solidFill>
                  <a:schemeClr val="bg2"/>
                </a:solidFill>
              </a:rPr>
              <a:t>  HR emails may not be missed anymore</a:t>
            </a:r>
          </a:p>
          <a:p>
            <a:r>
              <a:rPr lang="en-SG" sz="1000" dirty="0">
                <a:solidFill>
                  <a:schemeClr val="bg2"/>
                </a:solidFill>
              </a:rPr>
              <a:t>  Improved productivity</a:t>
            </a:r>
          </a:p>
          <a:p>
            <a:r>
              <a:rPr lang="en-SG" sz="1000" dirty="0">
                <a:solidFill>
                  <a:schemeClr val="bg2"/>
                </a:solidFill>
              </a:rPr>
              <a:t>  has potential to save </a:t>
            </a:r>
            <a:r>
              <a:rPr lang="en-SG" sz="1000" dirty="0">
                <a:solidFill>
                  <a:schemeClr val="bg2"/>
                </a:solidFill>
                <a:highlight>
                  <a:srgbClr val="FFFFFF"/>
                </a:highlight>
                <a:latin typeface="+mn-lt"/>
                <a:ea typeface="Roboto"/>
                <a:cs typeface="Roboto"/>
                <a:sym typeface="Roboto"/>
              </a:rPr>
              <a:t>31.25% salary /day.</a:t>
            </a:r>
            <a:endParaRPr lang="en-SG" sz="1000" dirty="0">
              <a:solidFill>
                <a:schemeClr val="bg2"/>
              </a:solidFill>
              <a:latin typeface="+mn-lt"/>
            </a:endParaRPr>
          </a:p>
          <a:p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329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99" y="1094059"/>
            <a:ext cx="8559546" cy="284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6706191" y="999286"/>
            <a:ext cx="1622481" cy="27928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 txBox="1"/>
          <p:nvPr/>
        </p:nvSpPr>
        <p:spPr>
          <a:xfrm>
            <a:off x="6249913" y="885875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Conlusions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0" name="Google Shape;270;p30"/>
          <p:cNvSpPr txBox="1">
            <a:spLocks noGrp="1"/>
          </p:cNvSpPr>
          <p:nvPr>
            <p:ph type="body" idx="4294967295"/>
          </p:nvPr>
        </p:nvSpPr>
        <p:spPr>
          <a:xfrm>
            <a:off x="394855" y="1201882"/>
            <a:ext cx="7671845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1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100" dirty="0">
                <a:latin typeface="Raleway"/>
                <a:ea typeface="Raleway"/>
                <a:cs typeface="Raleway"/>
                <a:sym typeface="Raleway"/>
              </a:rPr>
            </a:br>
            <a:r>
              <a:rPr lang="en" sz="1100" dirty="0">
                <a:latin typeface="Raleway"/>
                <a:ea typeface="Raleway"/>
                <a:cs typeface="Raleway"/>
                <a:sym typeface="Raleway"/>
              </a:rPr>
              <a:t>Email is a day-to-day requirement, people spend time differently on different emails. Urgency and segregation are two important aspects that need optimization. 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1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How much</a:t>
            </a:r>
            <a:br>
              <a:rPr lang="en" sz="1100" dirty="0">
                <a:latin typeface="Raleway"/>
                <a:ea typeface="Raleway"/>
                <a:cs typeface="Raleway"/>
                <a:sym typeface="Raleway"/>
              </a:rPr>
            </a:br>
            <a:r>
              <a:rPr lang="en" sz="1100" dirty="0">
                <a:latin typeface="Raleway"/>
                <a:ea typeface="Raleway"/>
                <a:cs typeface="Raleway"/>
                <a:sym typeface="Raleway"/>
              </a:rPr>
              <a:t>180 minutes of wastage a day by the employee. AI surely can customize brilliantly to guide the end-user towards productivity to minimise the loss of 31%.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1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100" dirty="0">
                <a:latin typeface="Raleway"/>
                <a:ea typeface="Raleway"/>
                <a:cs typeface="Raleway"/>
                <a:sym typeface="Raleway"/>
              </a:rPr>
            </a:br>
            <a:r>
              <a:rPr lang="en" sz="1100" dirty="0">
                <a:latin typeface="Raleway"/>
                <a:ea typeface="Raleway"/>
                <a:cs typeface="Raleway"/>
                <a:sym typeface="Raleway"/>
              </a:rPr>
              <a:t>Its not just for David woon, but can be used as assistant to various employees irrespective of heirarcy.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100" dirty="0">
                <a:latin typeface="Raleway"/>
                <a:ea typeface="Raleway"/>
                <a:cs typeface="Raleway"/>
                <a:sym typeface="Raleway"/>
              </a:rPr>
              <a:t>Additional Layer: this can be adopted as additional layer to their existing email services. </a:t>
            </a:r>
            <a:endParaRPr sz="11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Google Shape;225;p26">
            <a:extLst>
              <a:ext uri="{FF2B5EF4-FFF2-40B4-BE49-F238E27FC236}">
                <a16:creationId xmlns:a16="http://schemas.microsoft.com/office/drawing/2014/main" id="{5FA5325F-C22D-2A79-FA89-30AD43E2D91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6;p26">
            <a:extLst>
              <a:ext uri="{FF2B5EF4-FFF2-40B4-BE49-F238E27FC236}">
                <a16:creationId xmlns:a16="http://schemas.microsoft.com/office/drawing/2014/main" id="{D587A704-E38A-2434-C0F1-7157FB70D4AA}"/>
              </a:ext>
            </a:extLst>
          </p:cNvPr>
          <p:cNvSpPr txBox="1">
            <a:spLocks/>
          </p:cNvSpPr>
          <p:nvPr/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40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5CFE1-FA20-998E-F5CF-D45584FB9593}"/>
              </a:ext>
            </a:extLst>
          </p:cNvPr>
          <p:cNvSpPr txBox="1"/>
          <p:nvPr/>
        </p:nvSpPr>
        <p:spPr>
          <a:xfrm>
            <a:off x="394855" y="3926486"/>
            <a:ext cx="670519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>
                <a:solidFill>
                  <a:schemeClr val="bg2"/>
                </a:solidFill>
                <a:highlight>
                  <a:srgbClr val="FFFFFF"/>
                </a:highlight>
                <a:latin typeface="+mn-lt"/>
                <a:ea typeface="Roboto"/>
                <a:cs typeface="Roboto"/>
                <a:sym typeface="Roboto"/>
              </a:rPr>
              <a:t>Statistics:</a:t>
            </a:r>
          </a:p>
          <a:p>
            <a:r>
              <a:rPr lang="en-SG" sz="1000" dirty="0">
                <a:solidFill>
                  <a:schemeClr val="bg2"/>
                </a:solidFill>
                <a:highlight>
                  <a:srgbClr val="FFFFFF"/>
                </a:highlight>
                <a:latin typeface="+mn-lt"/>
                <a:ea typeface="Roboto"/>
                <a:cs typeface="Roboto"/>
                <a:sym typeface="Roboto"/>
              </a:rPr>
              <a:t>Wastage x Employee Population = 150 /60 x 217600 = 544,000 man-hrs </a:t>
            </a:r>
          </a:p>
          <a:p>
            <a:r>
              <a:rPr lang="en-SG" sz="1000" dirty="0">
                <a:solidFill>
                  <a:schemeClr val="bg2"/>
                </a:solidFill>
                <a:highlight>
                  <a:srgbClr val="FFFFFF"/>
                </a:highlight>
                <a:latin typeface="+mn-lt"/>
                <a:ea typeface="Roboto"/>
                <a:cs typeface="Roboto"/>
                <a:sym typeface="Roboto"/>
              </a:rPr>
              <a:t>Max scope to save 31.25% per day   = USD 700K with a modest salary of 4USD per hr (8 hr work a day)</a:t>
            </a:r>
            <a:endParaRPr lang="en-SG" sz="1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5;p26">
            <a:extLst>
              <a:ext uri="{FF2B5EF4-FFF2-40B4-BE49-F238E27FC236}">
                <a16:creationId xmlns:a16="http://schemas.microsoft.com/office/drawing/2014/main" id="{5FA5325F-C22D-2A79-FA89-30AD43E2D9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6;p26">
            <a:extLst>
              <a:ext uri="{FF2B5EF4-FFF2-40B4-BE49-F238E27FC236}">
                <a16:creationId xmlns:a16="http://schemas.microsoft.com/office/drawing/2014/main" id="{D587A704-E38A-2434-C0F1-7157FB70D4AA}"/>
              </a:ext>
            </a:extLst>
          </p:cNvPr>
          <p:cNvSpPr txBox="1">
            <a:spLocks/>
          </p:cNvSpPr>
          <p:nvPr/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40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D44481D-A1B7-FBE1-E0B9-FF297E05E6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271891"/>
              </p:ext>
            </p:extLst>
          </p:nvPr>
        </p:nvGraphicFramePr>
        <p:xfrm>
          <a:off x="995989" y="885875"/>
          <a:ext cx="5779715" cy="372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105920" imgH="6515280" progId="Paint.Picture">
                  <p:embed/>
                </p:oleObj>
              </mc:Choice>
              <mc:Fallback>
                <p:oleObj name="Bitmap Image" r:id="rId4" imgW="10105920" imgH="6515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5989" y="885875"/>
                        <a:ext cx="5779715" cy="372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228617-7CF5-EC6A-7F61-A9B0BAC2DA9D}"/>
              </a:ext>
            </a:extLst>
          </p:cNvPr>
          <p:cNvCxnSpPr/>
          <p:nvPr/>
        </p:nvCxnSpPr>
        <p:spPr>
          <a:xfrm flipH="1" flipV="1">
            <a:off x="3227294" y="3422276"/>
            <a:ext cx="67235" cy="477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D58A43-7BE2-277E-F319-D84554EF9425}"/>
              </a:ext>
            </a:extLst>
          </p:cNvPr>
          <p:cNvSpPr txBox="1"/>
          <p:nvPr/>
        </p:nvSpPr>
        <p:spPr>
          <a:xfrm>
            <a:off x="3032311" y="3835832"/>
            <a:ext cx="3676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4K can be saved (30-40 % saving initially)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E5AF4-9FC9-BA1F-4DEC-A882A6A7837F}"/>
              </a:ext>
            </a:extLst>
          </p:cNvPr>
          <p:cNvSpPr txBox="1"/>
          <p:nvPr/>
        </p:nvSpPr>
        <p:spPr>
          <a:xfrm>
            <a:off x="5713073" y="2749231"/>
            <a:ext cx="3115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15K can be saved (30-40 % saving initially)</a:t>
            </a:r>
            <a:endParaRPr lang="en-SG" sz="1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1CB2E-047E-4747-BB2A-8FE214FE36D7}"/>
              </a:ext>
            </a:extLst>
          </p:cNvPr>
          <p:cNvSpPr txBox="1"/>
          <p:nvPr/>
        </p:nvSpPr>
        <p:spPr>
          <a:xfrm>
            <a:off x="159327" y="4557165"/>
            <a:ext cx="850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rgbClr val="FF0000"/>
                </a:solidFill>
              </a:rPr>
              <a:t>As the AI model continues to train and test on new data (on-weekly or quarterly basis), has the potential to save 60-70%</a:t>
            </a:r>
          </a:p>
          <a:p>
            <a:pPr algn="just"/>
            <a:r>
              <a:rPr lang="en-US" sz="1200" dirty="0">
                <a:solidFill>
                  <a:srgbClr val="FF0000"/>
                </a:solidFill>
              </a:rPr>
              <a:t>Example: 8k and 25k saving at Brazil and Japan, respectively.</a:t>
            </a:r>
            <a:endParaRPr lang="en-SG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229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5;p26">
            <a:extLst>
              <a:ext uri="{FF2B5EF4-FFF2-40B4-BE49-F238E27FC236}">
                <a16:creationId xmlns:a16="http://schemas.microsoft.com/office/drawing/2014/main" id="{5FA5325F-C22D-2A79-FA89-30AD43E2D9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6;p26">
            <a:extLst>
              <a:ext uri="{FF2B5EF4-FFF2-40B4-BE49-F238E27FC236}">
                <a16:creationId xmlns:a16="http://schemas.microsoft.com/office/drawing/2014/main" id="{D587A704-E38A-2434-C0F1-7157FB70D4AA}"/>
              </a:ext>
            </a:extLst>
          </p:cNvPr>
          <p:cNvSpPr txBox="1">
            <a:spLocks/>
          </p:cNvSpPr>
          <p:nvPr/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40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CA098-016F-A468-F666-C05EE8EE718E}"/>
              </a:ext>
            </a:extLst>
          </p:cNvPr>
          <p:cNvSpPr txBox="1"/>
          <p:nvPr/>
        </p:nvSpPr>
        <p:spPr>
          <a:xfrm>
            <a:off x="366263" y="963147"/>
            <a:ext cx="8411473" cy="2340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SG" sz="1600" kern="100" dirty="0">
                <a:solidFill>
                  <a:srgbClr val="333333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  <a:endParaRPr lang="en-SG" sz="16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450"/>
              </a:spcAft>
            </a:pPr>
            <a:r>
              <a:rPr lang="en-SG" sz="800" u="sng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hlinkClick r:id="rId4"/>
              </a:rPr>
              <a:t>https://www.demandsage.com/how-many-emails-are-sent-per-day/</a:t>
            </a:r>
            <a:endParaRPr lang="en-SG" sz="800" dirty="0">
              <a:effectLst/>
              <a:latin typeface="+mj-lt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450"/>
              </a:spcAft>
            </a:pPr>
            <a:r>
              <a:rPr lang="en-SG" sz="800" u="sng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hlinkClick r:id="rId5"/>
              </a:rPr>
              <a:t>https://earthweb.com/how-many-emails-does-the-average-person-receive-per-day/#:~:text=billion%20by%202023.-,2.,by%20an%20average%20office%20worker</a:t>
            </a:r>
            <a:endParaRPr lang="en-SG" sz="800" dirty="0">
              <a:effectLst/>
              <a:latin typeface="+mj-lt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450"/>
              </a:spcAft>
            </a:pPr>
            <a:r>
              <a:rPr lang="en-SG" sz="800" u="sng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hlinkClick r:id="rId6"/>
              </a:rPr>
              <a:t>https://www.slicktext.com/blog/2019/06/survey-workplace-communication-statistics/#:~:text=Almost%20half%20(45.6%25)%20of,some%20emails%20in%20their%20inbox</a:t>
            </a:r>
            <a:endParaRPr lang="en-SG" sz="800" dirty="0">
              <a:effectLst/>
              <a:latin typeface="+mj-lt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450"/>
              </a:spcAft>
            </a:pPr>
            <a:r>
              <a:rPr lang="en-SG" sz="800" u="sng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hlinkClick r:id="rId7"/>
              </a:rPr>
              <a:t>https://www.digitalinformationworld.com/2023/01/people-spend-33-less-time-reading.html#:~:text=Back%20in%202018%2C%20studies%20showed,considered%20and%20taken%20into%20account</a:t>
            </a:r>
            <a:endParaRPr lang="en-SG" sz="800" dirty="0">
              <a:effectLst/>
              <a:latin typeface="+mj-lt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450"/>
              </a:spcAft>
            </a:pPr>
            <a:r>
              <a:rPr lang="en-SG" sz="800" u="sng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hlinkClick r:id="rId8"/>
              </a:rPr>
              <a:t>https://hbr.org/2019/01/how-to-spend-way-less-time-on-email-every-day#:~:text=The%20average%20professional%20spends%2028,120%20messages%20received%20per%20day</a:t>
            </a:r>
            <a:endParaRPr lang="en-SG" sz="800" dirty="0">
              <a:effectLst/>
              <a:latin typeface="+mj-lt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450"/>
              </a:spcAft>
            </a:pPr>
            <a:r>
              <a:rPr lang="en-SG" sz="800" u="sng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hlinkClick r:id="rId8"/>
              </a:rPr>
              <a:t>https://hbr.org/2019/01/how-to-spend-way-less-time-on-email-every-day#:~:text=The%20average%20professional%20spends%2028,120%20messages%20received%20per%20day</a:t>
            </a:r>
            <a:endParaRPr lang="en-SG" sz="800" dirty="0">
              <a:effectLst/>
              <a:latin typeface="+mj-lt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450"/>
              </a:spcAft>
            </a:pPr>
            <a:r>
              <a:rPr lang="en-SG" sz="800" u="sng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hlinkClick r:id="rId9"/>
              </a:rPr>
              <a:t>https://financesonline.com/email-statistics/</a:t>
            </a:r>
            <a:endParaRPr lang="en-SG" sz="800" dirty="0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12ABC5-4BD5-1ACD-B4A3-39A3B64A0D65}"/>
              </a:ext>
            </a:extLst>
          </p:cNvPr>
          <p:cNvSpPr txBox="1"/>
          <p:nvPr/>
        </p:nvSpPr>
        <p:spPr>
          <a:xfrm>
            <a:off x="300600" y="3381381"/>
            <a:ext cx="6886591" cy="1461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SG" sz="2000" kern="100" dirty="0">
                <a:solidFill>
                  <a:srgbClr val="333333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Acknowledgements</a:t>
            </a:r>
            <a:r>
              <a:rPr lang="en-SG" sz="800" kern="100" dirty="0">
                <a:solidFill>
                  <a:srgbClr val="333333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SG" sz="1200" kern="100" dirty="0" err="1">
                <a:solidFill>
                  <a:srgbClr val="333333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Safat</a:t>
            </a:r>
            <a:endParaRPr lang="en-SG" sz="1200" kern="100" dirty="0">
              <a:solidFill>
                <a:srgbClr val="333333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SG" sz="1200" kern="100" dirty="0">
                <a:solidFill>
                  <a:srgbClr val="333333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Eric</a:t>
            </a:r>
          </a:p>
          <a:p>
            <a:pPr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SG" sz="1200" kern="100" dirty="0">
                <a:solidFill>
                  <a:srgbClr val="333333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classmates</a:t>
            </a:r>
            <a:endParaRPr lang="en-SG" sz="12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643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5;p26">
            <a:extLst>
              <a:ext uri="{FF2B5EF4-FFF2-40B4-BE49-F238E27FC236}">
                <a16:creationId xmlns:a16="http://schemas.microsoft.com/office/drawing/2014/main" id="{5FA5325F-C22D-2A79-FA89-30AD43E2D9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6;p26">
            <a:extLst>
              <a:ext uri="{FF2B5EF4-FFF2-40B4-BE49-F238E27FC236}">
                <a16:creationId xmlns:a16="http://schemas.microsoft.com/office/drawing/2014/main" id="{D587A704-E38A-2434-C0F1-7157FB70D4AA}"/>
              </a:ext>
            </a:extLst>
          </p:cNvPr>
          <p:cNvSpPr txBox="1">
            <a:spLocks/>
          </p:cNvSpPr>
          <p:nvPr/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40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CA098-016F-A468-F666-C05EE8EE718E}"/>
              </a:ext>
            </a:extLst>
          </p:cNvPr>
          <p:cNvSpPr txBox="1"/>
          <p:nvPr/>
        </p:nvSpPr>
        <p:spPr>
          <a:xfrm>
            <a:off x="3379626" y="2372881"/>
            <a:ext cx="1407119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SG" sz="2000" kern="100" dirty="0">
                <a:solidFill>
                  <a:srgbClr val="333333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Thanks</a:t>
            </a:r>
            <a:endParaRPr lang="en-SG" sz="12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093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5875"/>
            <a:ext cx="3739275" cy="9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223777" y="1374400"/>
            <a:ext cx="4003800" cy="20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9900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(Baseline Condition)</a:t>
            </a:r>
            <a:endParaRPr sz="1200" dirty="0">
              <a:solidFill>
                <a:srgbClr val="FF9900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9900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Dr. David Woon Email-box Status   </a:t>
            </a:r>
            <a:endParaRPr sz="1200" dirty="0">
              <a:solidFill>
                <a:srgbClr val="FF9900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9900"/>
              </a:buClr>
              <a:buSzPts val="1200"/>
              <a:buFont typeface="Roboto"/>
              <a:buAutoNum type="arabicPeriod"/>
            </a:pPr>
            <a:r>
              <a:rPr lang="en" sz="1200" dirty="0">
                <a:solidFill>
                  <a:srgbClr val="FF9900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High volume of emails   &gt;&gt;&gt; Global Average</a:t>
            </a:r>
            <a:endParaRPr sz="1200" dirty="0">
              <a:solidFill>
                <a:srgbClr val="FF9900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Font typeface="Roboto"/>
              <a:buAutoNum type="arabicPeriod"/>
            </a:pPr>
            <a:r>
              <a:rPr lang="en" sz="1200" dirty="0">
                <a:solidFill>
                  <a:srgbClr val="FF9900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Aims to reduce attention  &lt;&lt; Global Average </a:t>
            </a:r>
            <a:endParaRPr sz="1200" dirty="0">
              <a:solidFill>
                <a:srgbClr val="FF9900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Font typeface="Roboto"/>
              <a:buAutoNum type="arabicPeriod"/>
            </a:pPr>
            <a:r>
              <a:rPr lang="en" sz="1200" dirty="0">
                <a:solidFill>
                  <a:srgbClr val="FF9900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Existing basic Email organizer.                                                     → Effective in reducing Spam Emails by 85%                               → Ranking based on time of email sent/received</a:t>
            </a:r>
            <a:endParaRPr sz="1200" dirty="0">
              <a:solidFill>
                <a:srgbClr val="FF9900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750" y="994063"/>
            <a:ext cx="4003751" cy="282331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260975" y="3403000"/>
            <a:ext cx="7647300" cy="1186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9900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4.       Inefficient use of time spent on emails (150 minutes daily).</a:t>
            </a:r>
            <a:endParaRPr sz="1200" dirty="0">
              <a:solidFill>
                <a:srgbClr val="FF9900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200" dirty="0">
                <a:solidFill>
                  <a:srgbClr val="FF9900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5.       Potential for significant cost implications if this problem scales to all the employees of the organization.</a:t>
            </a:r>
            <a:endParaRPr dirty="0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5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>
            <a:spLocks noGrp="1"/>
          </p:cNvSpPr>
          <p:nvPr>
            <p:ph type="title" idx="4294967295"/>
          </p:nvPr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02722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5">
            <a:alphaModFix/>
          </a:blip>
          <a:srcRect l="26992" t="15486" r="25744" b="20705"/>
          <a:stretch/>
        </p:blipFill>
        <p:spPr>
          <a:xfrm>
            <a:off x="8283900" y="0"/>
            <a:ext cx="826526" cy="7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00" y="268000"/>
            <a:ext cx="2221900" cy="4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video at 2.26.05 PM">
            <a:hlinkClick r:id="" action="ppaction://media"/>
            <a:extLst>
              <a:ext uri="{FF2B5EF4-FFF2-40B4-BE49-F238E27FC236}">
                <a16:creationId xmlns:a16="http://schemas.microsoft.com/office/drawing/2014/main" id="{61C2EC53-D926-C873-62EC-E8F600D05C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52493" y="1066900"/>
            <a:ext cx="4355234" cy="2465227"/>
          </a:xfrm>
          <a:prstGeom prst="rect">
            <a:avLst/>
          </a:prstGeom>
        </p:spPr>
      </p:pic>
      <p:sp>
        <p:nvSpPr>
          <p:cNvPr id="3" name="Google Shape;90;p15">
            <a:extLst>
              <a:ext uri="{FF2B5EF4-FFF2-40B4-BE49-F238E27FC236}">
                <a16:creationId xmlns:a16="http://schemas.microsoft.com/office/drawing/2014/main" id="{77F34139-89D3-048F-C5C6-B21D9819D24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7096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400" u="sng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lang="en-US" sz="14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C03C7-AB68-4680-A64A-944662626EBA}"/>
              </a:ext>
            </a:extLst>
          </p:cNvPr>
          <p:cNvSpPr txBox="1"/>
          <p:nvPr/>
        </p:nvSpPr>
        <p:spPr>
          <a:xfrm>
            <a:off x="1544715" y="4721611"/>
            <a:ext cx="4580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https://youtu.be/eMWdeP17StA?si=2Ol_jclqmtz6Gj_l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8440D-FDE5-86C9-893E-F6FD4A63B337}"/>
              </a:ext>
            </a:extLst>
          </p:cNvPr>
          <p:cNvSpPr txBox="1"/>
          <p:nvPr/>
        </p:nvSpPr>
        <p:spPr>
          <a:xfrm>
            <a:off x="349623" y="1575172"/>
            <a:ext cx="135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Ranking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EDC96-CAE0-B1C2-39AB-825C13101C0D}"/>
              </a:ext>
            </a:extLst>
          </p:cNvPr>
          <p:cNvSpPr txBox="1"/>
          <p:nvPr/>
        </p:nvSpPr>
        <p:spPr>
          <a:xfrm>
            <a:off x="262217" y="2697678"/>
            <a:ext cx="135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Classification</a:t>
            </a:r>
            <a:endParaRPr lang="en-SG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1BB63-3955-77D7-7A8E-9A4C0BD637F9}"/>
              </a:ext>
            </a:extLst>
          </p:cNvPr>
          <p:cNvSpPr txBox="1"/>
          <p:nvPr/>
        </p:nvSpPr>
        <p:spPr>
          <a:xfrm>
            <a:off x="1371599" y="3665203"/>
            <a:ext cx="5156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Business Value: Cost-saving and time-optimized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766BBC58-3FFF-3E95-436A-89849B2C3562}"/>
              </a:ext>
            </a:extLst>
          </p:cNvPr>
          <p:cNvSpPr/>
          <p:nvPr/>
        </p:nvSpPr>
        <p:spPr>
          <a:xfrm>
            <a:off x="440391" y="1939042"/>
            <a:ext cx="584947" cy="507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32D0EC83-D6E0-B6C8-C989-4F9E7D81F25D}"/>
              </a:ext>
            </a:extLst>
          </p:cNvPr>
          <p:cNvSpPr/>
          <p:nvPr/>
        </p:nvSpPr>
        <p:spPr>
          <a:xfrm>
            <a:off x="440391" y="3502062"/>
            <a:ext cx="793377" cy="484092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l="26992" t="15486" r="25744" b="20705"/>
          <a:stretch/>
        </p:blipFill>
        <p:spPr>
          <a:xfrm>
            <a:off x="8283900" y="0"/>
            <a:ext cx="826526" cy="7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0" y="268000"/>
            <a:ext cx="2221900" cy="4275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8709600" cy="79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u="sng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sz="1400" u="sng"/>
          </a:p>
        </p:txBody>
      </p:sp>
      <p:sp>
        <p:nvSpPr>
          <p:cNvPr id="98" name="Google Shape;98;p16"/>
          <p:cNvSpPr txBox="1"/>
          <p:nvPr/>
        </p:nvSpPr>
        <p:spPr>
          <a:xfrm>
            <a:off x="-73335" y="695550"/>
            <a:ext cx="5493000" cy="385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      Stakeholders:</a:t>
            </a:r>
            <a:endParaRPr sz="1700" dirty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None/>
            </a:pPr>
            <a:r>
              <a:rPr lang="en" sz="1200" dirty="0">
                <a:solidFill>
                  <a:schemeClr val="accent3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    Dr. David Woon </a:t>
            </a:r>
            <a:endParaRPr sz="1200" dirty="0">
              <a:solidFill>
                <a:schemeClr val="accent3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None/>
            </a:pPr>
            <a:r>
              <a:rPr lang="en" sz="1200" dirty="0">
                <a:solidFill>
                  <a:schemeClr val="accent3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   (Co-Director, Continental Automotive Singapore)</a:t>
            </a:r>
            <a:endParaRPr sz="1200" dirty="0">
              <a:solidFill>
                <a:schemeClr val="accent3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None/>
            </a:pPr>
            <a:endParaRPr sz="1200" dirty="0">
              <a:solidFill>
                <a:schemeClr val="accent3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None/>
            </a:pPr>
            <a:r>
              <a:rPr lang="en" sz="1200" dirty="0">
                <a:solidFill>
                  <a:schemeClr val="accent3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   Extendable to Continental Automotive Group </a:t>
            </a:r>
            <a:endParaRPr sz="1200" dirty="0">
              <a:solidFill>
                <a:schemeClr val="accent3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None/>
            </a:pPr>
            <a:endParaRPr sz="1200" dirty="0">
              <a:solidFill>
                <a:schemeClr val="accent3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None/>
            </a:pPr>
            <a:r>
              <a:rPr lang="en" sz="1200" dirty="0">
                <a:solidFill>
                  <a:schemeClr val="accent3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   IT Department</a:t>
            </a:r>
            <a:endParaRPr sz="1200" dirty="0">
              <a:solidFill>
                <a:schemeClr val="accent3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None/>
            </a:pPr>
            <a:endParaRPr sz="1200" dirty="0">
              <a:solidFill>
                <a:schemeClr val="accent3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None/>
            </a:pPr>
            <a:r>
              <a:rPr lang="en" sz="1200" dirty="0">
                <a:solidFill>
                  <a:schemeClr val="accent3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   Suppliers/Operations Group</a:t>
            </a:r>
            <a:endParaRPr sz="1200" dirty="0">
              <a:solidFill>
                <a:schemeClr val="accent3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9900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       Individuals of Nanyang Tech. University, Singapore(alternate) </a:t>
            </a:r>
            <a:r>
              <a:rPr lang="en" dirty="0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     </a:t>
            </a:r>
            <a:endParaRPr dirty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3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None/>
            </a:pPr>
            <a:endParaRPr dirty="0">
              <a:solidFill>
                <a:schemeClr val="accent3"/>
              </a:solidFill>
              <a:highlight>
                <a:schemeClr val="dk2"/>
              </a:highlight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5400" y="951300"/>
            <a:ext cx="3346200" cy="1795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6376050" y="2467413"/>
            <a:ext cx="2535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 Emp Population: 217600</a:t>
            </a:r>
            <a:endParaRPr dirty="0"/>
          </a:p>
        </p:txBody>
      </p:sp>
      <p:sp>
        <p:nvSpPr>
          <p:cNvPr id="101" name="Google Shape;101;p16"/>
          <p:cNvSpPr txBox="1"/>
          <p:nvPr/>
        </p:nvSpPr>
        <p:spPr>
          <a:xfrm>
            <a:off x="6161263" y="3208635"/>
            <a:ext cx="2535900" cy="105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solidFill>
                  <a:srgbClr val="212121"/>
                </a:solidFill>
                <a:highlight>
                  <a:srgbClr val="FFFFFF"/>
                </a:highlight>
                <a:latin typeface="+mn-lt"/>
                <a:ea typeface="Courier New"/>
                <a:cs typeface="Courier New"/>
                <a:sym typeface="Courier New"/>
              </a:rPr>
              <a:t>Total Wastage Cost per Day </a:t>
            </a:r>
          </a:p>
          <a:p>
            <a:r>
              <a:rPr lang="en-US" dirty="0">
                <a:solidFill>
                  <a:srgbClr val="212121"/>
                </a:solidFill>
                <a:highlight>
                  <a:srgbClr val="FFFFFF"/>
                </a:highlight>
                <a:latin typeface="+mn-lt"/>
                <a:ea typeface="Roboto"/>
                <a:cs typeface="Courier New"/>
                <a:sym typeface="Courier New"/>
              </a:rPr>
              <a:t>   </a:t>
            </a:r>
            <a:r>
              <a:rPr lang="en-SG" dirty="0">
                <a:solidFill>
                  <a:srgbClr val="212121"/>
                </a:solidFill>
                <a:highlight>
                  <a:srgbClr val="FFFFFF"/>
                </a:highlight>
                <a:latin typeface="+mn-lt"/>
                <a:ea typeface="Roboto"/>
                <a:cs typeface="Roboto"/>
                <a:sym typeface="Roboto"/>
              </a:rPr>
              <a:t>31.25% salary</a:t>
            </a:r>
            <a:endParaRPr lang="en-SG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50" dirty="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sp>
        <p:nvSpPr>
          <p:cNvPr id="103" name="Google Shape;103;p16"/>
          <p:cNvSpPr txBox="1"/>
          <p:nvPr/>
        </p:nvSpPr>
        <p:spPr>
          <a:xfrm>
            <a:off x="562500" y="4536150"/>
            <a:ext cx="8147100" cy="40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DashBoard Info: </a:t>
            </a:r>
            <a:r>
              <a:rPr lang="en" sz="1100" u="sng" dirty="0">
                <a:solidFill>
                  <a:schemeClr val="hlink"/>
                </a:solidFill>
                <a:hlinkClick r:id="rId6"/>
              </a:rPr>
              <a:t>raw.githack.com/venuannamdas/E_clean_AI/master/employee_wastage_map.html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5875"/>
            <a:ext cx="3739275" cy="9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154500" y="1075775"/>
            <a:ext cx="6066900" cy="1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Dr. David Woon, is currently grappling with several email management challenges that require immediate attention. The baseline conditions for his email-box status needs improvement especially:, the project will concentrate on the following key objectives:</a:t>
            </a:r>
            <a:endParaRPr sz="1200" dirty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1) Email Ranking Based on Urgency: Develop on the top of Dr. Woon's inbox.</a:t>
            </a:r>
            <a:endParaRPr dirty="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194150" y="2819675"/>
            <a:ext cx="7981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2) Multi-Classification of Emails: Implement a multi-classification system for emails, categorizing them into distinct labels. This classification will provide a structured approach to email handling.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50" y="3721825"/>
            <a:ext cx="7871157" cy="12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5">
            <a:alphaModFix/>
          </a:blip>
          <a:srcRect l="21805" r="22125" b="42319"/>
          <a:stretch/>
        </p:blipFill>
        <p:spPr>
          <a:xfrm>
            <a:off x="6339700" y="1215875"/>
            <a:ext cx="1727000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6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>
            <a:spLocks noGrp="1"/>
          </p:cNvSpPr>
          <p:nvPr>
            <p:ph type="title" idx="4294967295"/>
          </p:nvPr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t="58697" r="57295" b="22403"/>
          <a:stretch/>
        </p:blipFill>
        <p:spPr>
          <a:xfrm>
            <a:off x="393548" y="818623"/>
            <a:ext cx="2786682" cy="55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4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sz="2400" dirty="0"/>
          </a:p>
        </p:txBody>
      </p:sp>
      <p:sp>
        <p:nvSpPr>
          <p:cNvPr id="132" name="Google Shape;132;p19"/>
          <p:cNvSpPr txBox="1"/>
          <p:nvPr/>
        </p:nvSpPr>
        <p:spPr>
          <a:xfrm>
            <a:off x="576400" y="1797718"/>
            <a:ext cx="7273500" cy="3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To_list'</a:t>
            </a:r>
            <a:r>
              <a:rPr lang="en" sz="12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'From_list'</a:t>
            </a:r>
            <a:r>
              <a:rPr lang="en" sz="12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'Title', 'subject_list'</a:t>
            </a:r>
            <a:r>
              <a:rPr lang="en" sz="12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'Date_list', 'Label'</a:t>
            </a:r>
            <a:r>
              <a:rPr lang="en" sz="12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 dirty="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'file'</a:t>
            </a:r>
            <a:endParaRPr sz="1250" dirty="0">
              <a:solidFill>
                <a:schemeClr val="dk2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608700" y="4687500"/>
            <a:ext cx="61389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  <a:highlight>
                  <a:srgbClr val="FFFFFF"/>
                </a:highlight>
              </a:rPr>
              <a:t>Dataset Sources: (basic) </a:t>
            </a:r>
            <a:r>
              <a:rPr lang="en" sz="10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https://www.kaggle.com/datasets/wcukierski/enron-email-dataset</a:t>
            </a:r>
            <a:endParaRPr sz="1000"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A31515"/>
                </a:solidFill>
                <a:highlight>
                  <a:srgbClr val="F7F7F7"/>
                </a:highlight>
              </a:rPr>
              <a:t>Modified: https://raw.githubusercontent.com/venuannamdas/E_clean_AI/master/smartcontinental.csv</a:t>
            </a:r>
            <a:endParaRPr sz="1000">
              <a:solidFill>
                <a:srgbClr val="A31515"/>
              </a:solidFill>
              <a:highlight>
                <a:srgbClr val="F7F7F7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34" name="Google Shape;134;p19"/>
          <p:cNvSpPr/>
          <p:nvPr/>
        </p:nvSpPr>
        <p:spPr>
          <a:xfrm>
            <a:off x="576400" y="1814518"/>
            <a:ext cx="5586900" cy="4002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4572000" y="1371718"/>
            <a:ext cx="1641300" cy="379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(10k observations)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84400" y="1334368"/>
            <a:ext cx="18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Dataset Columns</a:t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400" y="2361154"/>
            <a:ext cx="5786167" cy="140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9"/>
          <p:cNvCxnSpPr>
            <a:cxnSpLocks/>
          </p:cNvCxnSpPr>
          <p:nvPr/>
        </p:nvCxnSpPr>
        <p:spPr>
          <a:xfrm flipH="1">
            <a:off x="4084250" y="2097768"/>
            <a:ext cx="191975" cy="645432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Google Shape;139;p19"/>
          <p:cNvCxnSpPr>
            <a:cxnSpLocks/>
          </p:cNvCxnSpPr>
          <p:nvPr/>
        </p:nvCxnSpPr>
        <p:spPr>
          <a:xfrm flipH="1">
            <a:off x="2861021" y="2089418"/>
            <a:ext cx="120979" cy="653782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19"/>
          <p:cNvCxnSpPr>
            <a:cxnSpLocks/>
          </p:cNvCxnSpPr>
          <p:nvPr/>
        </p:nvCxnSpPr>
        <p:spPr>
          <a:xfrm flipH="1">
            <a:off x="1786889" y="2106168"/>
            <a:ext cx="89411" cy="735136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19"/>
          <p:cNvCxnSpPr/>
          <p:nvPr/>
        </p:nvCxnSpPr>
        <p:spPr>
          <a:xfrm flipH="1">
            <a:off x="894600" y="2103031"/>
            <a:ext cx="93900" cy="40350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2" name="Google Shape;142;p19"/>
          <p:cNvSpPr txBox="1"/>
          <p:nvPr/>
        </p:nvSpPr>
        <p:spPr>
          <a:xfrm>
            <a:off x="517800" y="2361568"/>
            <a:ext cx="9690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User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3" name="Google Shape;143;p19"/>
          <p:cNvCxnSpPr>
            <a:cxnSpLocks/>
          </p:cNvCxnSpPr>
          <p:nvPr/>
        </p:nvCxnSpPr>
        <p:spPr>
          <a:xfrm>
            <a:off x="5770850" y="2097768"/>
            <a:ext cx="0" cy="703636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Google Shape;144;p19"/>
          <p:cNvCxnSpPr/>
          <p:nvPr/>
        </p:nvCxnSpPr>
        <p:spPr>
          <a:xfrm rot="10800000" flipH="1">
            <a:off x="42600" y="4594150"/>
            <a:ext cx="9084600" cy="50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03307D-0F08-5514-D72C-8C790289D28F}"/>
              </a:ext>
            </a:extLst>
          </p:cNvPr>
          <p:cNvSpPr txBox="1"/>
          <p:nvPr/>
        </p:nvSpPr>
        <p:spPr>
          <a:xfrm>
            <a:off x="409057" y="3804102"/>
            <a:ext cx="8028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solidFill>
                  <a:schemeClr val="tx1"/>
                </a:solidFill>
              </a:rPr>
              <a:t>Assumption: synthetic data was adopted for modifications because of the nature of the task assigned.  CC, BCC was not considered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0"/>
          <p:cNvPicPr preferRelativeResize="0"/>
          <p:nvPr/>
        </p:nvPicPr>
        <p:blipFill rotWithShape="1">
          <a:blip r:embed="rId3">
            <a:alphaModFix/>
          </a:blip>
          <a:srcRect t="58697" r="57295" b="22403"/>
          <a:stretch/>
        </p:blipFill>
        <p:spPr>
          <a:xfrm>
            <a:off x="116100" y="803275"/>
            <a:ext cx="3358275" cy="7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 rotWithShape="1">
          <a:blip r:embed="rId4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sz="2400"/>
          </a:p>
        </p:txBody>
      </p:sp>
      <p:grpSp>
        <p:nvGrpSpPr>
          <p:cNvPr id="152" name="Google Shape;152;p20"/>
          <p:cNvGrpSpPr/>
          <p:nvPr/>
        </p:nvGrpSpPr>
        <p:grpSpPr>
          <a:xfrm>
            <a:off x="6894029" y="932329"/>
            <a:ext cx="2141043" cy="764524"/>
            <a:chOff x="6803275" y="-492205"/>
            <a:chExt cx="2212050" cy="2504994"/>
          </a:xfrm>
        </p:grpSpPr>
        <p:pic>
          <p:nvPicPr>
            <p:cNvPr id="153" name="Google Shape;15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-49220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0" descr="Piece of duct tape sticking a note to the slide"/>
            <p:cNvPicPr preferRelativeResize="0"/>
            <p:nvPr/>
          </p:nvPicPr>
          <p:blipFill rotWithShape="1">
            <a:blip r:embed="rId6">
              <a:alphaModFix/>
            </a:blip>
            <a:srcRect l="9244" t="5926" r="2118" b="10011"/>
            <a:stretch/>
          </p:blipFill>
          <p:spPr>
            <a:xfrm rot="154825">
              <a:off x="7374327" y="-440539"/>
              <a:ext cx="1077281" cy="220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0"/>
            <p:cNvSpPr txBox="1"/>
            <p:nvPr/>
          </p:nvSpPr>
          <p:spPr>
            <a:xfrm>
              <a:off x="6944789" y="-268210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Ranking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NetworkX-Python Library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800"/>
                </a:spcAft>
                <a:buNone/>
              </a:pP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56" name="Google Shape;156;p20"/>
          <p:cNvSpPr txBox="1"/>
          <p:nvPr/>
        </p:nvSpPr>
        <p:spPr>
          <a:xfrm>
            <a:off x="793250" y="1895375"/>
            <a:ext cx="3752050" cy="25523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Nodes: Friendship graph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Venu is friends with Eric and Krishna.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Eric is friends with Venu, Emma, and Regina.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Emma is friends with Eric.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Krishna is friends with Venu.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Regina is friends with Eric, Frank, and Sifat.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Frank is friends with Regina and Sifat.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Sifat is friends with Regina, Frank, and JK.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JK is friends with Sifat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5300" y="1780350"/>
            <a:ext cx="1743075" cy="30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0"/>
          <p:cNvCxnSpPr/>
          <p:nvPr/>
        </p:nvCxnSpPr>
        <p:spPr>
          <a:xfrm>
            <a:off x="5328050" y="1496350"/>
            <a:ext cx="0" cy="28410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59;p20"/>
          <p:cNvSpPr txBox="1"/>
          <p:nvPr/>
        </p:nvSpPr>
        <p:spPr>
          <a:xfrm>
            <a:off x="4902200" y="1142350"/>
            <a:ext cx="851700" cy="3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NetworkX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03F297-9551-B428-BF37-1E70A7DE762B}"/>
              </a:ext>
            </a:extLst>
          </p:cNvPr>
          <p:cNvSpPr txBox="1"/>
          <p:nvPr/>
        </p:nvSpPr>
        <p:spPr>
          <a:xfrm>
            <a:off x="7194969" y="2681166"/>
            <a:ext cx="1319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tx1"/>
                </a:solidFill>
              </a:rPr>
              <a:t>Customize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46ECAE4-AF76-EF83-F59F-C7A186AA9F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691430"/>
              </p:ext>
            </p:extLst>
          </p:nvPr>
        </p:nvGraphicFramePr>
        <p:xfrm>
          <a:off x="6484005" y="2993652"/>
          <a:ext cx="2317096" cy="1075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71920" imgH="1657440" progId="Paint.Picture">
                  <p:embed/>
                </p:oleObj>
              </mc:Choice>
              <mc:Fallback>
                <p:oleObj name="Bitmap Image" r:id="rId8" imgW="3571920" imgH="16574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84005" y="2993652"/>
                        <a:ext cx="2317096" cy="10751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C4F2DB6F-6B15-9895-1C34-24717A460C55}"/>
              </a:ext>
            </a:extLst>
          </p:cNvPr>
          <p:cNvSpPr/>
          <p:nvPr/>
        </p:nvSpPr>
        <p:spPr>
          <a:xfrm>
            <a:off x="7621540" y="3410194"/>
            <a:ext cx="375825" cy="2420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9D3653-95D3-96FF-B7F4-E97F65E688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328647" y="3292011"/>
            <a:ext cx="347931" cy="153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5D48EE-5D81-FFB9-AEFB-288735245BDB}"/>
              </a:ext>
            </a:extLst>
          </p:cNvPr>
          <p:cNvCxnSpPr>
            <a:cxnSpLocks/>
          </p:cNvCxnSpPr>
          <p:nvPr/>
        </p:nvCxnSpPr>
        <p:spPr>
          <a:xfrm flipH="1">
            <a:off x="7960904" y="3256564"/>
            <a:ext cx="198547" cy="153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0E3E3A-1332-2C1E-C17C-C152C9E369B3}"/>
              </a:ext>
            </a:extLst>
          </p:cNvPr>
          <p:cNvCxnSpPr/>
          <p:nvPr/>
        </p:nvCxnSpPr>
        <p:spPr>
          <a:xfrm>
            <a:off x="6972300" y="3445641"/>
            <a:ext cx="598394" cy="8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86C3C-BEC5-F6BC-C791-DCA4A9B29533}"/>
              </a:ext>
            </a:extLst>
          </p:cNvPr>
          <p:cNvCxnSpPr>
            <a:cxnSpLocks/>
          </p:cNvCxnSpPr>
          <p:nvPr/>
        </p:nvCxnSpPr>
        <p:spPr>
          <a:xfrm flipV="1">
            <a:off x="7570694" y="3616795"/>
            <a:ext cx="74290" cy="48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D2FB38-2BDF-32AD-03DA-E1F658F7A9CE}"/>
              </a:ext>
            </a:extLst>
          </p:cNvPr>
          <p:cNvCxnSpPr>
            <a:cxnSpLocks/>
          </p:cNvCxnSpPr>
          <p:nvPr/>
        </p:nvCxnSpPr>
        <p:spPr>
          <a:xfrm>
            <a:off x="7937877" y="3626634"/>
            <a:ext cx="162159" cy="177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432D17-C399-7BFD-904F-9FE542C5355E}"/>
              </a:ext>
            </a:extLst>
          </p:cNvPr>
          <p:cNvCxnSpPr>
            <a:cxnSpLocks/>
          </p:cNvCxnSpPr>
          <p:nvPr/>
        </p:nvCxnSpPr>
        <p:spPr>
          <a:xfrm flipV="1">
            <a:off x="7999416" y="3477677"/>
            <a:ext cx="279212" cy="24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21"/>
          <p:cNvGrpSpPr/>
          <p:nvPr/>
        </p:nvGrpSpPr>
        <p:grpSpPr>
          <a:xfrm>
            <a:off x="6857415" y="1424044"/>
            <a:ext cx="2292790" cy="2900303"/>
            <a:chOff x="6803275" y="-492205"/>
            <a:chExt cx="2212050" cy="2653040"/>
          </a:xfrm>
        </p:grpSpPr>
        <p:pic>
          <p:nvPicPr>
            <p:cNvPr id="165" name="Google Shape;16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-49220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1" descr="Piece of duct tape sticking a note to the slide"/>
            <p:cNvPicPr preferRelativeResize="0"/>
            <p:nvPr/>
          </p:nvPicPr>
          <p:blipFill rotWithShape="1">
            <a:blip r:embed="rId4">
              <a:alphaModFix/>
            </a:blip>
            <a:srcRect l="9244" t="5926" r="2118" b="10011"/>
            <a:stretch/>
          </p:blipFill>
          <p:spPr>
            <a:xfrm rot="154826">
              <a:off x="7370675" y="-4406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21"/>
            <p:cNvSpPr txBox="1"/>
            <p:nvPr/>
          </p:nvSpPr>
          <p:spPr>
            <a:xfrm>
              <a:off x="6895112" y="-116466"/>
              <a:ext cx="1929000" cy="22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b="1" dirty="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Multi-classification (Label)</a:t>
              </a:r>
              <a:endParaRPr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required_response</a:t>
              </a:r>
              <a:endParaRPr sz="11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required_response_BOSS</a:t>
              </a:r>
              <a:endParaRPr sz="11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required_response_SUB</a:t>
              </a:r>
              <a:endParaRPr sz="11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Sent</a:t>
              </a:r>
              <a:endParaRPr sz="11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Sent_BOSS</a:t>
              </a:r>
              <a:endParaRPr sz="11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Sent_SUB</a:t>
              </a:r>
              <a:endParaRPr sz="11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time_waste</a:t>
              </a:r>
              <a:endParaRPr sz="11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time_waste_BOSS</a:t>
              </a:r>
              <a:endParaRPr sz="11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Job_Seeker</a:t>
              </a:r>
              <a:endParaRPr sz="11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800"/>
                </a:spcAft>
                <a:buNone/>
              </a:pPr>
              <a:endParaRPr sz="12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68" name="Google Shape;168;p21"/>
          <p:cNvPicPr preferRelativeResize="0"/>
          <p:nvPr/>
        </p:nvPicPr>
        <p:blipFill rotWithShape="1">
          <a:blip r:embed="rId5">
            <a:alphaModFix/>
          </a:blip>
          <a:srcRect t="58697" r="57295" b="22403"/>
          <a:stretch/>
        </p:blipFill>
        <p:spPr>
          <a:xfrm>
            <a:off x="116100" y="803275"/>
            <a:ext cx="2599730" cy="5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6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sz="2400"/>
          </a:p>
        </p:txBody>
      </p:sp>
      <p:sp>
        <p:nvSpPr>
          <p:cNvPr id="171" name="Google Shape;171;p21"/>
          <p:cNvSpPr txBox="1"/>
          <p:nvPr/>
        </p:nvSpPr>
        <p:spPr>
          <a:xfrm>
            <a:off x="2788800" y="1034063"/>
            <a:ext cx="6355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To_list'</a:t>
            </a:r>
            <a:r>
              <a:rPr lang="en" sz="105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'From_list'</a:t>
            </a:r>
            <a:r>
              <a:rPr lang="en" sz="105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'Date_list'</a:t>
            </a:r>
            <a:r>
              <a:rPr lang="en" sz="105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'subject_list'</a:t>
            </a:r>
            <a:r>
              <a:rPr lang="en" sz="105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'Title'</a:t>
            </a:r>
            <a:r>
              <a:rPr lang="en" sz="105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'Label'</a:t>
            </a:r>
            <a:r>
              <a:rPr lang="en" sz="105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'file'</a:t>
            </a:r>
            <a:r>
              <a:rPr lang="en" sz="105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chemeClr val="dk2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300600" y="1819725"/>
            <a:ext cx="4801500" cy="7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96125" y="1528450"/>
            <a:ext cx="6781200" cy="232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required_response:</a:t>
            </a: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Emails that require a response from David, important  </a:t>
            </a:r>
            <a:endParaRPr sz="1050" dirty="0">
              <a:solidFill>
                <a:schemeClr val="dk2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information/requests that need his attention.</a:t>
            </a:r>
            <a:endParaRPr sz="1050" dirty="0">
              <a:solidFill>
                <a:schemeClr val="dk2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required_response_BOSS</a:t>
            </a: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These have higher importance, these are from superiors. </a:t>
            </a:r>
            <a:endParaRPr sz="1050" dirty="0">
              <a:solidFill>
                <a:schemeClr val="dk2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David should prioritize </a:t>
            </a:r>
            <a:endParaRPr sz="1050" dirty="0">
              <a:solidFill>
                <a:schemeClr val="dk2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required_response_SUB:</a:t>
            </a: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Emails from David's subordinates or team members. </a:t>
            </a:r>
            <a:endParaRPr sz="1050" dirty="0">
              <a:solidFill>
                <a:schemeClr val="dk2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David  should respond to maintain effective communication </a:t>
            </a:r>
            <a:endParaRPr sz="1050" dirty="0">
              <a:solidFill>
                <a:schemeClr val="dk2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within his team.</a:t>
            </a:r>
            <a:endParaRPr sz="1050" dirty="0">
              <a:solidFill>
                <a:schemeClr val="dk2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Job_Seeker:</a:t>
            </a: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David may not necessarily need to respond. </a:t>
            </a:r>
            <a:endParaRPr sz="1050" dirty="0">
              <a:solidFill>
                <a:schemeClr val="dk2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Instead, he can forward them to the appropriate department/person/HR </a:t>
            </a:r>
            <a:endParaRPr sz="1050" dirty="0">
              <a:solidFill>
                <a:schemeClr val="dk2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for follow-up.</a:t>
            </a:r>
            <a:endParaRPr sz="1050" dirty="0">
              <a:solidFill>
                <a:schemeClr val="dk2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2"/>
          <p:cNvPicPr preferRelativeResize="0"/>
          <p:nvPr/>
        </p:nvPicPr>
        <p:blipFill rotWithShape="1">
          <a:blip r:embed="rId3">
            <a:alphaModFix/>
          </a:blip>
          <a:srcRect l="26992" t="15486" r="25744" b="20705"/>
          <a:stretch/>
        </p:blipFill>
        <p:spPr>
          <a:xfrm>
            <a:off x="8066700" y="86975"/>
            <a:ext cx="885100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 txBox="1">
            <a:spLocks noGrp="1"/>
          </p:cNvSpPr>
          <p:nvPr>
            <p:ph type="title"/>
          </p:nvPr>
        </p:nvSpPr>
        <p:spPr>
          <a:xfrm>
            <a:off x="300600" y="86975"/>
            <a:ext cx="7465500" cy="79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AI-Driven Eco-Friendly Email Management for Enhanced Productivity in the Automotive Industry</a:t>
            </a:r>
            <a:endParaRPr sz="2400"/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4">
            <a:alphaModFix/>
          </a:blip>
          <a:srcRect t="81245" r="66282"/>
          <a:stretch/>
        </p:blipFill>
        <p:spPr>
          <a:xfrm>
            <a:off x="300600" y="885875"/>
            <a:ext cx="2295174" cy="6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4421139" y="1361355"/>
            <a:ext cx="3153333" cy="139881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EDA- Insights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Enron Emails + Customized: 2000-2005 </a:t>
            </a: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Synthetic</a:t>
            </a: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Emails: 2020-2023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373D8-020D-800C-6C81-A623BC25D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39" y="1502674"/>
            <a:ext cx="3507861" cy="29028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2418</Words>
  <Application>Microsoft Office PowerPoint</Application>
  <PresentationFormat>On-screen Show (16:9)</PresentationFormat>
  <Paragraphs>212</Paragraphs>
  <Slides>29</Slides>
  <Notes>29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Raleway</vt:lpstr>
      <vt:lpstr>Lato</vt:lpstr>
      <vt:lpstr>Söhne</vt:lpstr>
      <vt:lpstr>Courier New</vt:lpstr>
      <vt:lpstr>Roboto</vt:lpstr>
      <vt:lpstr>Arial</vt:lpstr>
      <vt:lpstr>Segoe UI</vt:lpstr>
      <vt:lpstr>Calibri</vt:lpstr>
      <vt:lpstr>Swiss</vt:lpstr>
      <vt:lpstr>Bitmap Image</vt:lpstr>
      <vt:lpstr>Paintbrush Picture</vt:lpstr>
      <vt:lpstr>AI-Driven Eco-Friendly Email Management for Enhanced Productivity in the Automotive Industry</vt:lpstr>
      <vt:lpstr>AI-Driven Eco-Friendly Email Management for Enhanced Productivity in the Automotive Industry</vt:lpstr>
      <vt:lpstr>PowerPoint Presentation</vt:lpstr>
      <vt:lpstr>AI-Driven Eco-Friendly Email Management for Enhanced Productivity in the Automotive Industry</vt:lpstr>
      <vt:lpstr>AI-Driven Eco-Friendly Email Management for Enhanced Productivity in the Automotive Industry</vt:lpstr>
      <vt:lpstr>AI-Driven Eco-Friendly Email Management for Enhanced Productivity in the Automotive Industry</vt:lpstr>
      <vt:lpstr>AI-Driven Eco-Friendly Email Management for Enhanced Productivity in the Automotive Industry</vt:lpstr>
      <vt:lpstr>AI-Driven Eco-Friendly Email Management for Enhanced Productivity in the Automotive Industry</vt:lpstr>
      <vt:lpstr>AI-Driven Eco-Friendly Email Management for Enhanced Productivity in the Automotive Industry</vt:lpstr>
      <vt:lpstr>AI-Driven Eco-Friendly Email Management for Enhanced Productivity in the Automotive Industry</vt:lpstr>
      <vt:lpstr>AI-Driven Eco-Friendly Email Management for Enhanced Productivity in the Automotive Industry</vt:lpstr>
      <vt:lpstr>AI-Driven Eco-Friendly Email Management for Enhanced Productivity in the Automotive Industry</vt:lpstr>
      <vt:lpstr>AI-Driven Eco-Friendly Email Management for Enhanced Productivity in the Automotive Industry</vt:lpstr>
      <vt:lpstr>AI-Driven Eco-Friendly Email Management for Enhanced Productivity in the Automotive Industry</vt:lpstr>
      <vt:lpstr>AI-Driven Eco-Friendly Email Management for Enhanced Productivity in the Automotive Industry</vt:lpstr>
      <vt:lpstr>AI-Driven Eco-Friendly Email Management for Enhanced Productivity in the Automotive Industry</vt:lpstr>
      <vt:lpstr>AI-Driven Eco-Friendly Email Management for Enhanced Productivity in the Automotive Industry</vt:lpstr>
      <vt:lpstr>AI-Driven Eco-Friendly Email Management for Enhanced Productivity in the Automotive Industry</vt:lpstr>
      <vt:lpstr>AI-Driven Eco-Friendly Email Management for Enhanced Productivity in the Automotive Industry</vt:lpstr>
      <vt:lpstr>AI-Driven Eco-Friendly Email Management for Enhanced Productivity in the Automotive Industry</vt:lpstr>
      <vt:lpstr>AI-Driven Eco-Friendly Email Management for Enhanced Productivity in the Automotive Industry</vt:lpstr>
      <vt:lpstr>AI-Driven Eco-Friendly Email Management for Enhanced Productivity in the Automotive Industry</vt:lpstr>
      <vt:lpstr>Two TIPs!  1. Email Ranking  together with multi-classification  can be adapted for individual Email -Boxes                 Condition: Individual email data should be used for training,    2.  Machine learning models’ performance can be improved                  Condition: the size of the email set should increase regularly.  </vt:lpstr>
      <vt:lpstr>AI-Driven Eco-Friendly Email Management for Enhanced Productivity in the Automotive Industry</vt:lpstr>
      <vt:lpstr>PowerPoint Presentation</vt:lpstr>
      <vt:lpstr>PowerPoint Presentation</vt:lpstr>
      <vt:lpstr>PowerPoint Presentation</vt:lpstr>
      <vt:lpstr>PowerPoint Presentation</vt:lpstr>
      <vt:lpstr>AI-Driven Eco-Friendly Email Management for Enhanced Productivity in the Automotive Industry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AI-Driven Eco-Friendly Email Management for Enhanced Productivity in the Automotive Industry</dc:title>
  <dc:creator>User</dc:creator>
  <cp:lastModifiedBy>venuradhika@gmail.com</cp:lastModifiedBy>
  <cp:revision>11</cp:revision>
  <dcterms:modified xsi:type="dcterms:W3CDTF">2023-09-29T04:38:12Z</dcterms:modified>
</cp:coreProperties>
</file>